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96" r:id="rId5"/>
    <p:sldId id="29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5" r:id="rId16"/>
    <p:sldId id="287" r:id="rId17"/>
    <p:sldId id="283" r:id="rId18"/>
    <p:sldId id="288" r:id="rId19"/>
    <p:sldId id="289" r:id="rId20"/>
    <p:sldId id="290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1" r:id="rId32"/>
    <p:sldId id="292" r:id="rId33"/>
    <p:sldId id="293" r:id="rId34"/>
    <p:sldId id="278" r:id="rId35"/>
    <p:sldId id="279" r:id="rId36"/>
    <p:sldId id="294" r:id="rId37"/>
    <p:sldId id="298" r:id="rId38"/>
    <p:sldId id="280" r:id="rId39"/>
    <p:sldId id="281" r:id="rId40"/>
    <p:sldId id="282" r:id="rId41"/>
    <p:sldId id="299" r:id="rId42"/>
    <p:sldId id="300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97DC90-A93C-47CB-91E6-2EB245359076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C9A40A-B8C3-4A08-965D-F27F4BDD8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pal.students.moir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-eggrafes.minedu.gov.g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Σύντομος οδηγός ηλεκτρονικής εγγραφής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ΕΠΑΛ</a:t>
            </a:r>
            <a:r>
              <a:rPr lang="el-GR" dirty="0" smtClean="0"/>
              <a:t> Μοιρών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45909"/>
            <a:ext cx="8229600" cy="56262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Έπειτα εμφανίζονται συμπληρωμένα τα στοιχεία σας στην οθόνη.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b="1" u="sng" dirty="0" smtClean="0"/>
              <a:t>ΠΡΟΣΟΧΗ!! </a:t>
            </a:r>
            <a:r>
              <a:rPr lang="el-GR" dirty="0" smtClean="0"/>
              <a:t>Εάν εμφανίζονται με </a:t>
            </a:r>
            <a:r>
              <a:rPr lang="el-GR" b="1" dirty="0" smtClean="0"/>
              <a:t>Λατινικούς </a:t>
            </a:r>
            <a:r>
              <a:rPr lang="el-GR" dirty="0" smtClean="0"/>
              <a:t>χαρακτήρες, πρέπει να επικοινωνήσετε με το σχολείο.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Εδώ, συμπληρώνετε ένα </a:t>
            </a:r>
            <a:r>
              <a:rPr lang="en-US" dirty="0" smtClean="0"/>
              <a:t>e-mail</a:t>
            </a:r>
            <a:r>
              <a:rPr lang="el-GR" dirty="0" smtClean="0"/>
              <a:t> επικοινωνίας</a:t>
            </a:r>
            <a:r>
              <a:rPr lang="en-US" dirty="0" smtClean="0"/>
              <a:t>, </a:t>
            </a:r>
            <a:r>
              <a:rPr lang="el-GR" dirty="0" smtClean="0"/>
              <a:t>επιλέγετε τον αριθμό των παιδιών που θα γράψετε </a:t>
            </a:r>
            <a:r>
              <a:rPr lang="el-GR" dirty="0"/>
              <a:t>σ</a:t>
            </a:r>
            <a:r>
              <a:rPr lang="el-GR" dirty="0" smtClean="0"/>
              <a:t>το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ΕΠΑΛ</a:t>
            </a:r>
            <a:r>
              <a:rPr lang="el-GR" dirty="0" smtClean="0"/>
              <a:t> Μοιρών και πατάτε </a:t>
            </a:r>
            <a:r>
              <a:rPr lang="el-GR" dirty="0" smtClean="0">
                <a:solidFill>
                  <a:srgbClr val="FF0000"/>
                </a:solidFill>
              </a:rPr>
              <a:t>«Συνέχεια»</a:t>
            </a:r>
            <a:r>
              <a:rPr lang="el-GR" dirty="0" smtClean="0"/>
              <a:t>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Εάν δεν έχετε </a:t>
            </a:r>
            <a:r>
              <a:rPr lang="en-US" dirty="0" smtClean="0"/>
              <a:t>e-mail, </a:t>
            </a:r>
            <a:r>
              <a:rPr lang="el-GR" dirty="0" smtClean="0"/>
              <a:t>μπορείτε να πληκτρολογήσετε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u="sng" dirty="0" err="1">
                <a:hlinkClick r:id="rId2"/>
              </a:rPr>
              <a:t>epal</a:t>
            </a:r>
            <a:r>
              <a:rPr lang="el-GR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students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moir</a:t>
            </a:r>
            <a:r>
              <a:rPr lang="el-GR" u="sng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gmail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en-US" dirty="0"/>
              <a:t> </a:t>
            </a:r>
            <a:r>
              <a:rPr lang="el-GR" dirty="0" smtClean="0"/>
              <a:t>(δημιουργήθηκε από το σχολείο για τις εγγραφές).</a:t>
            </a:r>
            <a:endParaRPr lang="en-US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Εάν θα γράψετε ένα παιδί στο σχολείο, πληκτρολογείτε «1». Εάν θα γράψετε περισσότερα, πληκτρολογείτε τον αριθμό των παιδιών που θα γράψετε (2, 3 κλπ.).</a:t>
            </a: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Απόσπασμα οθόνη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833751" cy="5942209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1420892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90600" y="22860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975360" y="29718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ρθογώνιο 10"/>
          <p:cNvSpPr/>
          <p:nvPr/>
        </p:nvSpPr>
        <p:spPr>
          <a:xfrm>
            <a:off x="990600" y="37338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975360" y="44958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4812268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911334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l-GR" dirty="0" smtClean="0"/>
              <a:t>Στο επόμενο βήμα επιλέγετε το κουτάκι στο κάτω μέρος της σελίδας και πατάτε </a:t>
            </a:r>
            <a:r>
              <a:rPr lang="el-GR" dirty="0" smtClean="0">
                <a:solidFill>
                  <a:srgbClr val="FF0000"/>
                </a:solidFill>
              </a:rPr>
              <a:t>«Συνέχεια»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1" y="1600200"/>
            <a:ext cx="7761534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53340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006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844" y="5996545"/>
            <a:ext cx="53222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/>
              <a:t>**Αν οποιαδήποτε στιγμή θέλετε να επιστρέψετε</a:t>
            </a:r>
          </a:p>
          <a:p>
            <a:r>
              <a:rPr lang="el-GR" sz="1600" i="1" dirty="0" smtClean="0"/>
              <a:t>   στο προηγούμενο βήμα πατάτε το κουμπί</a:t>
            </a: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45890"/>
            <a:ext cx="832249" cy="3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Στρογγυλεμένο ορθογώνιο 7"/>
          <p:cNvSpPr/>
          <p:nvPr/>
        </p:nvSpPr>
        <p:spPr>
          <a:xfrm>
            <a:off x="3385844" y="5996545"/>
            <a:ext cx="5523605" cy="709055"/>
          </a:xfrm>
          <a:prstGeom prst="roundRect">
            <a:avLst/>
          </a:prstGeom>
          <a:noFill/>
          <a:ln w="19050"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l-GR" dirty="0" smtClean="0"/>
              <a:t>Στη συνέχεια, επιλέγετε τον τύπο του σχολείου στο οποίο θα γράψετε το παιδί σας. Για το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ΕΠΑΛ</a:t>
            </a:r>
            <a:r>
              <a:rPr lang="el-GR" dirty="0" smtClean="0"/>
              <a:t> Μοιρών, επιλέγουμε </a:t>
            </a:r>
            <a:r>
              <a:rPr lang="el-GR" dirty="0" smtClean="0">
                <a:solidFill>
                  <a:srgbClr val="FF0000"/>
                </a:solidFill>
              </a:rPr>
              <a:t>«</a:t>
            </a:r>
            <a:r>
              <a:rPr lang="el-GR" dirty="0" err="1" smtClean="0">
                <a:solidFill>
                  <a:srgbClr val="FF0000"/>
                </a:solidFill>
              </a:rPr>
              <a:t>ΕΠΑΛ</a:t>
            </a:r>
            <a:r>
              <a:rPr lang="el-GR" dirty="0" smtClean="0">
                <a:solidFill>
                  <a:srgbClr val="FF0000"/>
                </a:solidFill>
              </a:rPr>
              <a:t>»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799"/>
            <a:ext cx="6972904" cy="3101609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4267200" y="4267200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Εδώ επιλέγουμε την τάξη στην οποία θα φοιτήσει ο μαθητής κατά το σχολικό έτος 2020-2021 και πατάμε </a:t>
            </a:r>
            <a:r>
              <a:rPr lang="el-GR" dirty="0" smtClean="0">
                <a:solidFill>
                  <a:srgbClr val="FF0000"/>
                </a:solidFill>
              </a:rPr>
              <a:t>«Συνέχεια»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τάξης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2" t="25967" r="20825" b="30939"/>
          <a:stretch/>
        </p:blipFill>
        <p:spPr bwMode="auto">
          <a:xfrm>
            <a:off x="1600199" y="2743200"/>
            <a:ext cx="680651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5440" y="44196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3340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Επιλέγουμε «Α’ Λυκείου» και συνεχίζουμε.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εγγραφή στην Α’ </a:t>
            </a:r>
            <a:r>
              <a:rPr lang="el-GR" dirty="0"/>
              <a:t>Λυκείου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5" y="2057400"/>
            <a:ext cx="7270110" cy="3444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Επιλέγουμε «Β’ Λυκείου» και συνεχίζουμε.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εγγραφή στη </a:t>
            </a:r>
            <a:r>
              <a:rPr lang="el-GR" dirty="0"/>
              <a:t>Β</a:t>
            </a:r>
            <a:r>
              <a:rPr lang="el-GR" dirty="0" smtClean="0"/>
              <a:t>’ </a:t>
            </a:r>
            <a:r>
              <a:rPr lang="el-GR" dirty="0"/>
              <a:t>Λυκείου</a:t>
            </a:r>
            <a:endParaRPr lang="en-US" dirty="0"/>
          </a:p>
        </p:txBody>
      </p:sp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2133600"/>
            <a:ext cx="7315834" cy="3322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86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Επιλέγουμε Τομέα και πατάμε </a:t>
            </a:r>
            <a:r>
              <a:rPr lang="el-GR" dirty="0" smtClean="0">
                <a:solidFill>
                  <a:srgbClr val="FF0000"/>
                </a:solidFill>
              </a:rPr>
              <a:t>«Συνέχεια»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ε</a:t>
            </a:r>
            <a:r>
              <a:rPr lang="el-GR" dirty="0" smtClean="0"/>
              <a:t>γγραφή στη Β’ Λυκείου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7277731" cy="4404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Δεξιό βέλος 4"/>
          <p:cNvSpPr/>
          <p:nvPr/>
        </p:nvSpPr>
        <p:spPr>
          <a:xfrm>
            <a:off x="6045708" y="6172200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αριστερά φαίνονται πάντα οι επιλογές μας: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ε</a:t>
            </a:r>
            <a:r>
              <a:rPr lang="el-GR" dirty="0" smtClean="0"/>
              <a:t>γγραφή </a:t>
            </a:r>
            <a:r>
              <a:rPr lang="el-GR" dirty="0"/>
              <a:t>στη Β’ Λυκείου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2232853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l-GR" dirty="0" smtClean="0"/>
              <a:t>Επιλέγουμε «Γ’ Λυκείου» και συνεχίζουμε.</a:t>
            </a:r>
            <a:endParaRPr lang="en-US" dirty="0"/>
          </a:p>
        </p:txBody>
      </p:sp>
      <p:sp>
        <p:nvSpPr>
          <p:cNvPr id="5" name="Τίτλο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/>
              <a:t>Για ε</a:t>
            </a:r>
            <a:r>
              <a:rPr lang="el-GR" dirty="0" smtClean="0"/>
              <a:t>γγραφή στη Γ’ </a:t>
            </a:r>
            <a:r>
              <a:rPr lang="el-GR" dirty="0"/>
              <a:t>Λυκείου</a:t>
            </a:r>
            <a:endParaRPr lang="en-US" dirty="0"/>
          </a:p>
        </p:txBody>
      </p:sp>
      <p:pic>
        <p:nvPicPr>
          <p:cNvPr id="7" name="Εικόνα 6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239627" cy="3307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Κωδικούς </a:t>
            </a:r>
            <a:r>
              <a:rPr lang="en-US" dirty="0" err="1" smtClean="0"/>
              <a:t>taxisnet</a:t>
            </a:r>
            <a:r>
              <a:rPr lang="en-US" dirty="0" smtClean="0"/>
              <a:t> </a:t>
            </a:r>
            <a:r>
              <a:rPr lang="el-GR" dirty="0" smtClean="0"/>
              <a:t>(κλειδάριθμος): </a:t>
            </a:r>
          </a:p>
          <a:p>
            <a:pPr lvl="1"/>
            <a:r>
              <a:rPr lang="el-GR" dirty="0"/>
              <a:t>Ό</a:t>
            </a:r>
            <a:r>
              <a:rPr lang="el-GR" dirty="0" smtClean="0"/>
              <a:t>νομα χρήστη (</a:t>
            </a:r>
            <a:r>
              <a:rPr lang="en-US" dirty="0" smtClean="0"/>
              <a:t>username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Κωδικό πρόσβασης (</a:t>
            </a:r>
            <a:r>
              <a:rPr lang="en-US" dirty="0" smtClean="0"/>
              <a:t>password)</a:t>
            </a:r>
          </a:p>
          <a:p>
            <a:pPr marL="365760" lvl="1" indent="0">
              <a:buNone/>
            </a:pPr>
            <a:r>
              <a:rPr lang="el-GR" sz="1600" i="1" dirty="0" smtClean="0"/>
              <a:t>(Τους προμηθεύεστε από τον λογιστή)</a:t>
            </a:r>
          </a:p>
          <a:p>
            <a:endParaRPr lang="el-GR" sz="2600" dirty="0" smtClean="0"/>
          </a:p>
          <a:p>
            <a:r>
              <a:rPr lang="el-GR" sz="2600" dirty="0" smtClean="0"/>
              <a:t>Αριθμό μητρώου μαθητή </a:t>
            </a:r>
            <a:r>
              <a:rPr lang="el-GR" sz="1400" i="1" dirty="0" smtClean="0"/>
              <a:t>(του σχ. έτους 2019-2020)</a:t>
            </a:r>
            <a:r>
              <a:rPr lang="el-GR" sz="2600" dirty="0" smtClean="0"/>
              <a:t>:</a:t>
            </a:r>
          </a:p>
          <a:p>
            <a:pPr lvl="1"/>
            <a:r>
              <a:rPr lang="el-GR" dirty="0" smtClean="0"/>
              <a:t>Υπάρχει στον τελευταίο έλεγχο προόδου ή τον προμηθεύεστε από το σχολείο</a:t>
            </a:r>
          </a:p>
          <a:p>
            <a:endParaRPr lang="el-GR" dirty="0" smtClean="0"/>
          </a:p>
          <a:p>
            <a:pPr lvl="1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χρειαστείτε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51" y="2362201"/>
            <a:ext cx="6055549" cy="44195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ε</a:t>
            </a:r>
            <a:r>
              <a:rPr lang="el-GR" dirty="0" smtClean="0"/>
              <a:t>γγραφή </a:t>
            </a:r>
            <a:r>
              <a:rPr lang="el-GR" dirty="0"/>
              <a:t>στη Γ’ Λυκείου</a:t>
            </a:r>
            <a:endParaRPr lang="en-US" dirty="0"/>
          </a:p>
        </p:txBody>
      </p:sp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Επιλέγουμε πρώτα τον τομέα που ακολουθήσαμε στη Β’ Λυκείου και από τη λίστα που εμφανίζεται επιλέγουμε την ειδικότητα που θέλουμε. Στο τέλος πατάμε </a:t>
            </a:r>
            <a:r>
              <a:rPr lang="el-GR" sz="2000" dirty="0" smtClean="0">
                <a:solidFill>
                  <a:srgbClr val="FF0000"/>
                </a:solidFill>
              </a:rPr>
              <a:t>«Συνέχεια»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6576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2484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Επιλέγουμε αρχικά </a:t>
            </a:r>
            <a:r>
              <a:rPr lang="el-GR" dirty="0" smtClean="0">
                <a:solidFill>
                  <a:srgbClr val="FF0000"/>
                </a:solidFill>
              </a:rPr>
              <a:t>ΠΕΡΙΦΕΡΕΙΑΚΗ ΔΙΕΥΘΥΝΣΗ ΚΡΗΤΗΣ</a:t>
            </a:r>
            <a:r>
              <a:rPr lang="el-GR" dirty="0" smtClean="0"/>
              <a:t>: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</a:t>
            </a:r>
            <a:r>
              <a:rPr lang="el-GR" dirty="0" smtClean="0"/>
              <a:t>σχολείου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4" y="2438400"/>
            <a:ext cx="6591871" cy="378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Στρογγυλεμένο ορθογώνιο 4"/>
          <p:cNvSpPr/>
          <p:nvPr/>
        </p:nvSpPr>
        <p:spPr>
          <a:xfrm>
            <a:off x="1447800" y="3733800"/>
            <a:ext cx="2286000" cy="3810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τη λίστα που εμφανίζεται, επιλέγουμε </a:t>
            </a:r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ΗΜΕΡΗΣΙΟ </a:t>
            </a:r>
            <a:r>
              <a:rPr lang="el-GR" dirty="0" err="1" smtClean="0">
                <a:solidFill>
                  <a:srgbClr val="FF0000"/>
                </a:solidFill>
              </a:rPr>
              <a:t>ΕΠΑΛ</a:t>
            </a:r>
            <a:r>
              <a:rPr lang="el-GR" dirty="0" smtClean="0">
                <a:solidFill>
                  <a:srgbClr val="FF0000"/>
                </a:solidFill>
              </a:rPr>
              <a:t> ΜΟΙΡΩΝ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 smtClean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 smtClean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κ</a:t>
            </a:r>
            <a:r>
              <a:rPr lang="el-GR" dirty="0" smtClean="0"/>
              <a:t>αι τέλος πατάμε το κουμπί </a:t>
            </a:r>
            <a:r>
              <a:rPr lang="el-GR" dirty="0" smtClean="0">
                <a:solidFill>
                  <a:srgbClr val="FF0000"/>
                </a:solidFill>
              </a:rPr>
              <a:t>«Συνέχεια»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σχολείου</a:t>
            </a:r>
            <a:endParaRPr lang="en-US" dirty="0"/>
          </a:p>
        </p:txBody>
      </p:sp>
      <p:pic>
        <p:nvPicPr>
          <p:cNvPr id="6" name="Εικόνα 5" descr="Απόσπασμα οθόνης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47800" y="2362200"/>
            <a:ext cx="6934200" cy="1988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Στρογγυλεμένο ορθογώνιο 6"/>
          <p:cNvSpPr/>
          <p:nvPr/>
        </p:nvSpPr>
        <p:spPr>
          <a:xfrm>
            <a:off x="1447800" y="3733800"/>
            <a:ext cx="3467100" cy="2286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7800"/>
            <a:ext cx="4165601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Δεξιό βέλος 8"/>
          <p:cNvSpPr/>
          <p:nvPr/>
        </p:nvSpPr>
        <p:spPr>
          <a:xfrm>
            <a:off x="6324600" y="5737901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αυτό το βήμα μας εμφανίζει τα </a:t>
            </a:r>
            <a:r>
              <a:rPr lang="el-GR" dirty="0" err="1" smtClean="0"/>
              <a:t>ΕΠΑΛ</a:t>
            </a:r>
            <a:r>
              <a:rPr lang="el-GR" dirty="0" smtClean="0"/>
              <a:t> που έχουμε επιλέξει. Στην περίπτωσή μας εμφανίζει το «1</a:t>
            </a:r>
            <a:r>
              <a:rPr lang="el-GR" baseline="30000" dirty="0" smtClean="0"/>
              <a:t>ο</a:t>
            </a:r>
            <a:r>
              <a:rPr lang="el-GR" dirty="0" smtClean="0"/>
              <a:t> ΗΜΕΡΗΣΙΟ </a:t>
            </a:r>
            <a:r>
              <a:rPr lang="el-GR" dirty="0" err="1" smtClean="0"/>
              <a:t>ΕΠΑΛ</a:t>
            </a:r>
            <a:r>
              <a:rPr lang="el-GR" dirty="0" smtClean="0"/>
              <a:t> ΜΟΙΡΩΝ». Πατάμε </a:t>
            </a:r>
            <a:r>
              <a:rPr lang="el-GR" dirty="0" smtClean="0">
                <a:solidFill>
                  <a:srgbClr val="FF0000"/>
                </a:solidFill>
              </a:rPr>
              <a:t>«Συνέχεια» </a:t>
            </a:r>
            <a:r>
              <a:rPr lang="el-GR" dirty="0" smtClean="0"/>
              <a:t>και συνεχίζουμε.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προτίμησης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3200400"/>
            <a:ext cx="6477561" cy="2895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Δεξιό βέλος 4"/>
          <p:cNvSpPr/>
          <p:nvPr/>
        </p:nvSpPr>
        <p:spPr>
          <a:xfrm>
            <a:off x="5943600" y="5737901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αυτό το βήμα θα συμπληρώσετε τα στοιχεία του μαθητή που θέλετε να γράψετε.</a:t>
            </a:r>
          </a:p>
          <a:p>
            <a:pPr lvl="1"/>
            <a:r>
              <a:rPr lang="el-GR" dirty="0" smtClean="0"/>
              <a:t>Πρώτα εμφανίζονται συμπληρωμένα τα δικά σας στοιχεία (στοιχεία κηδεμόνα).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μαθητή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581400"/>
            <a:ext cx="8293483" cy="1905000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762000" y="3962400"/>
            <a:ext cx="8001000" cy="9906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2667000" y="43815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6858000" y="4405884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2667000" y="47244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6858000" y="47244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2427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Εδώ επιλέγετε:</a:t>
            </a:r>
          </a:p>
          <a:p>
            <a:pPr marL="85039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b="1" u="sng" dirty="0" smtClean="0"/>
              <a:t>σχολικό έτος </a:t>
            </a:r>
            <a:r>
              <a:rPr lang="el-GR" dirty="0" smtClean="0"/>
              <a:t>τελευταίας φοίτησης σε σχολείο, δηλαδή 2019-2020.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l-GR" i="1" dirty="0" smtClean="0"/>
              <a:t>ΠΡΟΣΟΧΗ! Σε περίπτωση που ο μαθητής δεν πήγαινε φέτος σχολείο, επιλέγετε το σχολικό έτος που είχε γραφτεί τελευταία φορά σε σχολείο.</a:t>
            </a:r>
          </a:p>
          <a:p>
            <a:pPr marL="850392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b="1" u="sng" dirty="0" smtClean="0"/>
              <a:t>σχολείο</a:t>
            </a:r>
            <a:r>
              <a:rPr lang="el-GR" b="1" dirty="0" smtClean="0"/>
              <a:t> </a:t>
            </a:r>
            <a:r>
              <a:rPr lang="el-GR" dirty="0" smtClean="0"/>
              <a:t>που πήγαινε ο μαθητής κατά το σχ. έτος που επιλέξατε.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l-GR" dirty="0"/>
              <a:t>Γ</a:t>
            </a:r>
            <a:r>
              <a:rPr lang="el-GR" dirty="0" smtClean="0"/>
              <a:t>ια εγγραφή στην Α’ Λυκείου: επιλέγουμε το Γυμνάσιο που τελείωσε.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Για εγγραφή στη Β’ και Γ’ Τάξη: επιλέγουμε </a:t>
            </a:r>
            <a:br>
              <a:rPr lang="el-GR" dirty="0" smtClean="0"/>
            </a:br>
            <a:r>
              <a:rPr lang="el-GR" dirty="0" smtClean="0"/>
              <a:t>«1</a:t>
            </a:r>
            <a:r>
              <a:rPr lang="el-GR" baseline="30000" dirty="0" smtClean="0"/>
              <a:t>ο</a:t>
            </a:r>
            <a:r>
              <a:rPr lang="el-GR" dirty="0" smtClean="0"/>
              <a:t> ΗΜΕΡΗΣΙΟ </a:t>
            </a:r>
            <a:r>
              <a:rPr lang="el-GR" dirty="0" err="1" smtClean="0"/>
              <a:t>ΕΠΑΛ</a:t>
            </a:r>
            <a:r>
              <a:rPr lang="el-GR" dirty="0" smtClean="0"/>
              <a:t> ΜΟΙΡΩΝ».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el-GR" dirty="0" smtClean="0"/>
              <a:t>Σε περίπτωση </a:t>
            </a:r>
            <a:r>
              <a:rPr lang="el-GR" b="1" dirty="0" smtClean="0"/>
              <a:t>μετεγγραφής</a:t>
            </a:r>
            <a:r>
              <a:rPr lang="el-GR" dirty="0" smtClean="0"/>
              <a:t> επιλέγουμε το Λύκειο που φοιτούσε κατά το σχ. έτος που επιλέχθηκε πιο πάνω.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</a:t>
            </a:r>
            <a:r>
              <a:rPr lang="el-GR" dirty="0" smtClean="0"/>
              <a:t>φοίτησης μαθητή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Απόσπασμα οθόνη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74947" cy="2133599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φοίτησης μαθητή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7432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5814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Ελλειψοειδής επεξήγηση 9"/>
          <p:cNvSpPr/>
          <p:nvPr/>
        </p:nvSpPr>
        <p:spPr>
          <a:xfrm>
            <a:off x="2209800" y="3950732"/>
            <a:ext cx="5257800" cy="1840468"/>
          </a:xfrm>
          <a:prstGeom prst="wedgeEllipseCallout">
            <a:avLst>
              <a:gd name="adj1" fmla="val -58470"/>
              <a:gd name="adj2" fmla="val -532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Εδώ αρκεί να πληκτρολογήσετε τα </a:t>
            </a:r>
            <a:r>
              <a:rPr lang="el-GR" sz="1400" b="1" dirty="0" smtClean="0"/>
              <a:t>πέντε</a:t>
            </a:r>
            <a:r>
              <a:rPr lang="el-GR" sz="1400" dirty="0" smtClean="0"/>
              <a:t> πρώτα γράμματα του τόπου του σχολείου, π.χ</a:t>
            </a:r>
            <a:r>
              <a:rPr lang="el-GR" sz="1400" dirty="0"/>
              <a:t>.</a:t>
            </a:r>
            <a:r>
              <a:rPr lang="el-GR" sz="1400" dirty="0" smtClean="0"/>
              <a:t> </a:t>
            </a:r>
            <a:r>
              <a:rPr lang="el-GR" sz="1400" dirty="0" err="1" smtClean="0"/>
              <a:t>ΜΟΙΡΩ</a:t>
            </a:r>
            <a:r>
              <a:rPr lang="el-GR" sz="1400" dirty="0" smtClean="0"/>
              <a:t> ή </a:t>
            </a:r>
            <a:r>
              <a:rPr lang="el-GR" sz="1400" dirty="0" err="1" smtClean="0"/>
              <a:t>ΤΥΜΠΑ</a:t>
            </a:r>
            <a:r>
              <a:rPr lang="el-GR" sz="1400" dirty="0" smtClean="0"/>
              <a:t>.</a:t>
            </a:r>
          </a:p>
          <a:p>
            <a:pPr algn="ctr"/>
            <a:r>
              <a:rPr lang="el-GR" sz="1400" dirty="0" smtClean="0"/>
              <a:t>Θα εμφανιστεί μια μικρή λίστα και επιλέγετε το σωστό σχολείο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81000" cy="499242"/>
          </a:xfrm>
          <a:prstGeom prst="rect">
            <a:avLst/>
          </a:prstGeom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Εδώ χρειάζεστε τον Αριθμό Μητρώου του μαθητή και την ημερομηνία γέννησής του.</a:t>
            </a:r>
          </a:p>
          <a:p>
            <a:pPr lvl="1"/>
            <a:r>
              <a:rPr lang="el-GR" dirty="0" smtClean="0"/>
              <a:t>Για την ημερομηνία γέννησης, πατάτε το κουμπάκι     και επιλέγετε την ημερομηνία στο ημερολόγιο.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Προσωπικά στοιχεία μαθητή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6056295" cy="31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Μόλις συμπληρώσετε τον Αριθμό Μητρώου και την ημερομηνία γέννησης, πατήστε «Ταυτοποίηση μαθητή». Περιμένετε λίγο και θα εμφανιστούν αυτόματα όλα τα στοιχεία του μαθητή.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Προσωπικά στοιχεία μαθητή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6492803" cy="2209992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5911596" y="5334000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πρώτο πλαίσιο επιλέγετε το άτομο που κάνει την αίτηση.</a:t>
            </a:r>
          </a:p>
          <a:p>
            <a:pPr lvl="1"/>
            <a:r>
              <a:rPr lang="el-GR" dirty="0" smtClean="0"/>
              <a:t>Γονέα/Κηδεμόνα: την αίτηση κάνει ο κηδεμόνας.</a:t>
            </a:r>
          </a:p>
          <a:p>
            <a:pPr lvl="1"/>
            <a:r>
              <a:rPr lang="el-GR" dirty="0" smtClean="0"/>
              <a:t>Μαθητή: την αίτηση κάνει ο ίδιος ο μαθητής σε περίπτωση που είναι ενήλικος, διαθέτει κωδικούς </a:t>
            </a:r>
            <a:r>
              <a:rPr lang="en-US" dirty="0" err="1" smtClean="0"/>
              <a:t>taxisnet</a:t>
            </a:r>
            <a:r>
              <a:rPr lang="el-GR" dirty="0" smtClean="0"/>
              <a:t> και γράφεται μόνος του.</a:t>
            </a:r>
          </a:p>
          <a:p>
            <a:r>
              <a:rPr lang="el-GR" dirty="0" smtClean="0"/>
              <a:t>Στο δεύτερο πλαίσιο πληκτρολογείτε το κινητό σας τηλέφωνο.</a:t>
            </a:r>
          </a:p>
          <a:p>
            <a:r>
              <a:rPr lang="el-GR" dirty="0" smtClean="0"/>
              <a:t>Τέλος, πατάτε </a:t>
            </a:r>
            <a:r>
              <a:rPr lang="el-GR" dirty="0" smtClean="0">
                <a:solidFill>
                  <a:srgbClr val="FF0000"/>
                </a:solidFill>
              </a:rPr>
              <a:t>«Συνέχεια» </a:t>
            </a:r>
            <a:r>
              <a:rPr lang="el-GR" dirty="0" smtClean="0"/>
              <a:t>και συνεχίζετε.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επικοινωνίας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κωδικοί </a:t>
            </a:r>
            <a:r>
              <a:rPr lang="en-US" dirty="0" err="1" smtClean="0"/>
              <a:t>taxisnet</a:t>
            </a:r>
            <a:r>
              <a:rPr lang="en-US" dirty="0" smtClean="0"/>
              <a:t> </a:t>
            </a:r>
            <a:r>
              <a:rPr lang="el-GR" dirty="0" smtClean="0"/>
              <a:t>θα πρέπει να ανήκουν στον κηδεμόνα που έκανε την εγγραφή του μαθητή για το σχ. έτος 2019-2020.</a:t>
            </a:r>
          </a:p>
          <a:p>
            <a:pPr lvl="1"/>
            <a:r>
              <a:rPr lang="el-GR" dirty="0" smtClean="0"/>
              <a:t>Αν π.χ. φέτος έγραψε τον μαθητή στο σχολείο η μητέρα, θα πρέπει να χρησιμοποιηθούν οι δικοί της κωδικοί, διαφορετικά δε θα μπορεί να ολοκληρωθεί η εγγραφή.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Απόσπασμα οθόνη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264427" cy="2819400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Στοιχεία επικοινωνίας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424" y="27432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1910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1328"/>
            <a:ext cx="8001000" cy="4843272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Εάν στο πρώτο πλαίσιο, επιλέξετε Σχολικό έτος τελευταίας φοίτησης </a:t>
            </a:r>
            <a:r>
              <a:rPr lang="el-GR" sz="2800" i="1" dirty="0" smtClean="0"/>
              <a:t>2012-2013 ή πριν </a:t>
            </a:r>
            <a:r>
              <a:rPr lang="el-GR" sz="2800" dirty="0" smtClean="0"/>
              <a:t>τότε θα πρέπει να συμπληρώσετε μόνοι σας όλα τα στοιχεία του μαθητή που θέλει τα γραφτεί.</a:t>
            </a:r>
          </a:p>
          <a:p>
            <a:pPr marL="109728" indent="0">
              <a:buNone/>
            </a:pPr>
            <a:endParaRPr lang="el-GR" sz="2800" dirty="0"/>
          </a:p>
          <a:p>
            <a:pPr marL="109728" indent="0">
              <a:buNone/>
            </a:pPr>
            <a:endParaRPr lang="en-US" sz="2800" dirty="0" smtClean="0"/>
          </a:p>
          <a:p>
            <a:r>
              <a:rPr lang="el-GR" sz="2800" dirty="0" smtClean="0"/>
              <a:t>Εμφανίζεται αυτόματα μια φόρμα με όλα τα στοιχεία που πρέπει να συμπληρώσετε.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Μαθητές που φοίτησαν τελευταία φορά το 2012-2013 ή πριν</a:t>
            </a:r>
            <a:endParaRPr lang="en-US" sz="3600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6759526" cy="662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6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" y="1501081"/>
            <a:ext cx="9051801" cy="3779636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 flipH="1">
            <a:off x="3657600" y="2895600"/>
            <a:ext cx="3352801" cy="794177"/>
          </a:xfrm>
          <a:prstGeom prst="rightArrow">
            <a:avLst>
              <a:gd name="adj1" fmla="val 7436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Το σχολείο που φοίτησε </a:t>
            </a:r>
          </a:p>
          <a:p>
            <a:pPr algn="ctr"/>
            <a:r>
              <a:rPr lang="el-GR" sz="1100" dirty="0" smtClean="0"/>
              <a:t>τελευταία </a:t>
            </a:r>
            <a:r>
              <a:rPr lang="el-GR" sz="1100" dirty="0"/>
              <a:t>φορά </a:t>
            </a:r>
            <a:r>
              <a:rPr lang="el-GR" sz="1100" dirty="0" smtClean="0"/>
              <a:t>ο μαθητής</a:t>
            </a:r>
            <a:endParaRPr lang="en-US" sz="1100" dirty="0"/>
          </a:p>
        </p:txBody>
      </p:sp>
      <p:sp>
        <p:nvSpPr>
          <p:cNvPr id="6" name="Τίτλος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sz="3600" dirty="0" smtClean="0"/>
              <a:t>Μαθητές που φοίτησαν τελευταία φορά το 2012-2013 ή πριν</a:t>
            </a:r>
            <a:endParaRPr lang="en-US" sz="3600" dirty="0"/>
          </a:p>
        </p:txBody>
      </p:sp>
      <p:sp>
        <p:nvSpPr>
          <p:cNvPr id="8" name="Δεξιό βέλος 7"/>
          <p:cNvSpPr/>
          <p:nvPr/>
        </p:nvSpPr>
        <p:spPr>
          <a:xfrm flipH="1">
            <a:off x="3675888" y="3810000"/>
            <a:ext cx="3352801" cy="794177"/>
          </a:xfrm>
          <a:prstGeom prst="rightArrow">
            <a:avLst>
              <a:gd name="adj1" fmla="val 7436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Η τάξη που πήγαινε</a:t>
            </a:r>
            <a:endParaRPr lang="en-US" sz="1100" dirty="0"/>
          </a:p>
        </p:txBody>
      </p:sp>
      <p:sp>
        <p:nvSpPr>
          <p:cNvPr id="9" name="Δεξιό βέλος 8"/>
          <p:cNvSpPr/>
          <p:nvPr/>
        </p:nvSpPr>
        <p:spPr>
          <a:xfrm flipH="1">
            <a:off x="3657599" y="4724400"/>
            <a:ext cx="3352801" cy="794177"/>
          </a:xfrm>
          <a:prstGeom prst="rightArrow">
            <a:avLst>
              <a:gd name="adj1" fmla="val 7436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Εάν προάχθηκε (πέρασε) </a:t>
            </a:r>
          </a:p>
          <a:p>
            <a:pPr algn="ctr"/>
            <a:r>
              <a:rPr lang="el-GR" sz="1100" dirty="0" smtClean="0"/>
              <a:t>την τάξη ή όχι</a:t>
            </a:r>
          </a:p>
        </p:txBody>
      </p:sp>
    </p:spTree>
    <p:extLst>
      <p:ext uri="{BB962C8B-B14F-4D97-AF65-F5344CB8AC3E}">
        <p14:creationId xmlns:p14="http://schemas.microsoft.com/office/powerpoint/2010/main" val="35161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sz="3600" dirty="0" smtClean="0"/>
              <a:t>Μαθητές που φοίτησαν τελευταία φορά το 2012-2013 ή πριν</a:t>
            </a:r>
            <a:endParaRPr lang="en-US" sz="3600" dirty="0"/>
          </a:p>
        </p:txBody>
      </p:sp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93254"/>
            <a:ext cx="5638800" cy="5278450"/>
          </a:xfrm>
          <a:prstGeom prst="rect">
            <a:avLst/>
          </a:prstGeom>
        </p:spPr>
      </p:pic>
      <p:sp>
        <p:nvSpPr>
          <p:cNvPr id="6" name="Θέση περιεχομένου 1"/>
          <p:cNvSpPr txBox="1">
            <a:spLocks/>
          </p:cNvSpPr>
          <p:nvPr/>
        </p:nvSpPr>
        <p:spPr>
          <a:xfrm>
            <a:off x="304800" y="1493837"/>
            <a:ext cx="3048000" cy="53641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1800" dirty="0" smtClean="0"/>
              <a:t>Συμπληρώστε προσεκτικά </a:t>
            </a:r>
            <a:r>
              <a:rPr lang="el-GR" sz="1800" b="1" dirty="0" smtClean="0"/>
              <a:t>όλα</a:t>
            </a:r>
            <a:r>
              <a:rPr lang="el-GR" sz="1800" dirty="0" smtClean="0"/>
              <a:t> τα στοιχεία όπως αναγράφονται στην ταυτότητα του μαθητή (ή το πιστοποιητικό γέννησης).</a:t>
            </a:r>
          </a:p>
          <a:p>
            <a:r>
              <a:rPr lang="el-GR" sz="1800" dirty="0" smtClean="0"/>
              <a:t>Στο τέλος επιλέξτε ποιος κάνει την αίτηση και συμπληρώστε διεύθυνση και κινητό τηλέφωνο.</a:t>
            </a:r>
          </a:p>
          <a:p>
            <a:r>
              <a:rPr lang="el-GR" sz="1800" dirty="0" smtClean="0"/>
              <a:t>Μόλις τελειώσετε πατήστε </a:t>
            </a:r>
            <a:r>
              <a:rPr lang="el-GR" sz="1800" dirty="0" smtClean="0">
                <a:solidFill>
                  <a:srgbClr val="FF0000"/>
                </a:solidFill>
              </a:rPr>
              <a:t>«Συνέχεια»</a:t>
            </a:r>
            <a:r>
              <a:rPr lang="el-GR" sz="18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05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50837"/>
            <a:ext cx="3048000" cy="53641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Επιβεβαίωση στοιχείων: </a:t>
            </a:r>
            <a:r>
              <a:rPr lang="el-GR" sz="2400" dirty="0" smtClean="0"/>
              <a:t>Εμφανίζονται όλα όσα συμπληρώσατε στα προηγούμενα βήματα.</a:t>
            </a:r>
          </a:p>
          <a:p>
            <a:r>
              <a:rPr lang="el-GR" sz="2400" dirty="0" smtClean="0"/>
              <a:t>Ελέγξτε προσεκτικά ΟΛΑ τα στοιχεία</a:t>
            </a:r>
          </a:p>
          <a:p>
            <a:r>
              <a:rPr lang="el-GR" sz="2400" dirty="0" smtClean="0"/>
              <a:t>Αν υπάρχει λάθος πηγαίνετε πίσω να το διορθώσετε (κουμπί           ) </a:t>
            </a:r>
            <a:endParaRPr lang="en-US" sz="2400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5849"/>
            <a:ext cx="5578323" cy="637849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760961" y="9144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7772400" y="9144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4953000" y="4038600"/>
            <a:ext cx="685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4953000" y="4419600"/>
            <a:ext cx="685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4953000" y="4800600"/>
            <a:ext cx="685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ρθογώνιο 10"/>
          <p:cNvSpPr/>
          <p:nvPr/>
        </p:nvSpPr>
        <p:spPr>
          <a:xfrm>
            <a:off x="4953000" y="5181600"/>
            <a:ext cx="685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4953000" y="3657600"/>
            <a:ext cx="6858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21563"/>
            <a:ext cx="100592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u="sng" dirty="0" smtClean="0"/>
              <a:t>Για μαθητές που </a:t>
            </a:r>
            <a:r>
              <a:rPr lang="el-GR" sz="2400" b="1" u="sng" dirty="0" smtClean="0"/>
              <a:t>δεν</a:t>
            </a:r>
            <a:r>
              <a:rPr lang="el-GR" sz="2400" u="sng" dirty="0" smtClean="0"/>
              <a:t> έχουν τελειώσει το Λύκειο</a:t>
            </a:r>
            <a:r>
              <a:rPr lang="el-GR" sz="2400" dirty="0" smtClean="0"/>
              <a:t>:</a:t>
            </a:r>
          </a:p>
          <a:p>
            <a:pPr lvl="1"/>
            <a:r>
              <a:rPr lang="el-GR" sz="2000" dirty="0" smtClean="0"/>
              <a:t>Στο κάτω μέρος της οθόνης, επιλέγετε τα κουτάκια όπως φαίνεται στην εικόνα και πατάτε </a:t>
            </a:r>
            <a:r>
              <a:rPr lang="el-GR" sz="2000" dirty="0" smtClean="0">
                <a:solidFill>
                  <a:srgbClr val="FF0000"/>
                </a:solidFill>
              </a:rPr>
              <a:t>«Υποβολή»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9" y="1432282"/>
            <a:ext cx="5923111" cy="5273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2757178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889" y="39624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6275586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 flipH="1">
            <a:off x="4190999" y="3733800"/>
            <a:ext cx="3352801" cy="794177"/>
          </a:xfrm>
          <a:prstGeom prst="rightArrow">
            <a:avLst>
              <a:gd name="adj1" fmla="val 7436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Για μαθητές που </a:t>
            </a:r>
            <a:r>
              <a:rPr lang="el-GR" sz="1100" b="1" dirty="0" smtClean="0"/>
              <a:t>δεν</a:t>
            </a:r>
            <a:r>
              <a:rPr lang="el-GR" sz="1100" dirty="0" smtClean="0"/>
              <a:t> έχουν </a:t>
            </a:r>
            <a:r>
              <a:rPr lang="el-GR" sz="1100" b="1" dirty="0" smtClean="0"/>
              <a:t>Απολυτήριο Λυκείου</a:t>
            </a:r>
            <a:r>
              <a:rPr lang="el-GR" sz="1100" dirty="0" smtClean="0"/>
              <a:t>, επιλέγουμε αυτό!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01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1676399"/>
            <a:ext cx="5727699" cy="5119089"/>
          </a:xfrm>
          <a:prstGeom prst="rect">
            <a:avLst/>
          </a:prstGeom>
        </p:spPr>
      </p:pic>
      <p:sp>
        <p:nvSpPr>
          <p:cNvPr id="8" name="Θέση περιεχομένου 1"/>
          <p:cNvSpPr txBox="1">
            <a:spLocks/>
          </p:cNvSpPr>
          <p:nvPr/>
        </p:nvSpPr>
        <p:spPr>
          <a:xfrm>
            <a:off x="457200" y="3508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z="2400" u="sng" dirty="0" smtClean="0"/>
              <a:t>Για μαθητές που έχουν τελειώσει το Λύκειο </a:t>
            </a:r>
            <a:r>
              <a:rPr lang="el-GR" sz="2400" dirty="0" smtClean="0"/>
              <a:t>(γράφονται για απόκτηση μόνο Πτυχίου):</a:t>
            </a:r>
          </a:p>
          <a:p>
            <a:pPr lvl="1"/>
            <a:r>
              <a:rPr lang="el-GR" sz="2000" dirty="0" smtClean="0"/>
              <a:t>Επιλέγετε τα κουτάκια όπως φαίνεται στην εικόνα και πατάτε </a:t>
            </a:r>
            <a:r>
              <a:rPr lang="el-GR" sz="2000" dirty="0" smtClean="0">
                <a:solidFill>
                  <a:srgbClr val="FF0000"/>
                </a:solidFill>
              </a:rPr>
              <a:t>«Υποβολή»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983468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6889" y="5181600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336268"/>
            <a:ext cx="30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Δεξιό βέλος 12"/>
          <p:cNvSpPr/>
          <p:nvPr/>
        </p:nvSpPr>
        <p:spPr>
          <a:xfrm flipH="1">
            <a:off x="4114799" y="4969177"/>
            <a:ext cx="3352801" cy="794177"/>
          </a:xfrm>
          <a:prstGeom prst="rightArrow">
            <a:avLst>
              <a:gd name="adj1" fmla="val 7436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Για μαθητές που έχουν Απολυτήριο Λυκείου και θέλουν να αποκτήσουν </a:t>
            </a:r>
            <a:r>
              <a:rPr lang="el-GR" sz="1100" b="1" dirty="0" smtClean="0"/>
              <a:t>Πτυχίο</a:t>
            </a:r>
            <a:r>
              <a:rPr lang="el-GR" sz="1100" dirty="0" smtClean="0"/>
              <a:t>, επιλέγουμε αυτό!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1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Επιτυχής αίτηση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η αίτηση εγγραφής σας έγινε σωστά, θα εμφανιστεί το παρακάτω μήνυμα: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187976" cy="19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6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l-GR" dirty="0" smtClean="0"/>
              <a:t>Η αίτησή σας ολοκληρώθηκε!</a:t>
            </a:r>
          </a:p>
          <a:p>
            <a:r>
              <a:rPr lang="el-GR" dirty="0" smtClean="0"/>
              <a:t>Μπορείτε να τη δείτε και να την εκτυπώσετε ή να τη διαγράψετε.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11556"/>
            <a:ext cx="6772207" cy="3474843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2133600" y="3730689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600200"/>
            <a:ext cx="8580296" cy="3124200"/>
          </a:xfrm>
          <a:prstGeom prst="rect">
            <a:avLst/>
          </a:prstGeom>
        </p:spPr>
      </p:pic>
      <p:sp>
        <p:nvSpPr>
          <p:cNvPr id="6" name="Ελλειψοειδής επεξήγηση 5"/>
          <p:cNvSpPr/>
          <p:nvPr/>
        </p:nvSpPr>
        <p:spPr>
          <a:xfrm>
            <a:off x="1600200" y="685800"/>
            <a:ext cx="2514600" cy="1752600"/>
          </a:xfrm>
          <a:prstGeom prst="wedgeEllipseCallout">
            <a:avLst>
              <a:gd name="adj1" fmla="val -37633"/>
              <a:gd name="adj2" fmla="val 68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Πατήστε στο όνομα για να δείτε και να εκτυπώσετε την αίτηση</a:t>
            </a:r>
            <a:endParaRPr lang="en-US" dirty="0"/>
          </a:p>
        </p:txBody>
      </p:sp>
      <p:sp>
        <p:nvSpPr>
          <p:cNvPr id="7" name="Ελλειψοειδής επεξήγηση 6"/>
          <p:cNvSpPr/>
          <p:nvPr/>
        </p:nvSpPr>
        <p:spPr>
          <a:xfrm>
            <a:off x="5943600" y="533400"/>
            <a:ext cx="2514600" cy="1752600"/>
          </a:xfrm>
          <a:prstGeom prst="wedgeEllipseCallout">
            <a:avLst>
              <a:gd name="adj1" fmla="val 45374"/>
              <a:gd name="adj2" fmla="val 70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Πατήστε εδώ για να διαγράψετε την αίτηση</a:t>
            </a:r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685800" y="2667000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3962400" y="2709672"/>
            <a:ext cx="1066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σύστημα έγγραφών μπορούν να μπουν </a:t>
            </a:r>
            <a:r>
              <a:rPr lang="el-GR" b="1" dirty="0" smtClean="0"/>
              <a:t>μόνο</a:t>
            </a:r>
            <a:r>
              <a:rPr lang="el-GR" dirty="0" smtClean="0"/>
              <a:t> όσοι διαθέτουν κωδικούς </a:t>
            </a:r>
            <a:r>
              <a:rPr lang="en-US" dirty="0" err="1" smtClean="0"/>
              <a:t>taxisnet</a:t>
            </a:r>
            <a:r>
              <a:rPr lang="el-GR" dirty="0" smtClean="0"/>
              <a:t>, δηλαδή:</a:t>
            </a:r>
          </a:p>
          <a:p>
            <a:pPr lvl="1"/>
            <a:r>
              <a:rPr lang="el-GR" dirty="0" smtClean="0"/>
              <a:t>Γονείς/κηδεμόνες</a:t>
            </a:r>
          </a:p>
          <a:p>
            <a:pPr lvl="1"/>
            <a:r>
              <a:rPr lang="el-GR" dirty="0" smtClean="0"/>
              <a:t>Ενήλικοι μαθητές που θέλουν να γραφτούν μόνοι τους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Ποιοι μπορούν να μπουν στο σύστημα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2911000" cy="149364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Αποσύνδεση από το σύστημα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τελειώσουμε, δεν ξεχνάμε να αποσυνδεθούμε!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Ή επάνω δεξιά:</a:t>
            </a:r>
            <a:endParaRPr lang="en-US" dirty="0"/>
          </a:p>
        </p:txBody>
      </p:sp>
      <p:sp>
        <p:nvSpPr>
          <p:cNvPr id="5" name="Δεξιό βέλος 4"/>
          <p:cNvSpPr/>
          <p:nvPr/>
        </p:nvSpPr>
        <p:spPr>
          <a:xfrm rot="10800000">
            <a:off x="6400800" y="2197670"/>
            <a:ext cx="685800" cy="3931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8" y="3398644"/>
            <a:ext cx="4648603" cy="1912786"/>
          </a:xfrm>
          <a:prstGeom prst="rect">
            <a:avLst/>
          </a:prstGeom>
        </p:spPr>
      </p:pic>
      <p:sp>
        <p:nvSpPr>
          <p:cNvPr id="7" name="Δεξιό βέλος 6"/>
          <p:cNvSpPr/>
          <p:nvPr/>
        </p:nvSpPr>
        <p:spPr>
          <a:xfrm rot="10800000">
            <a:off x="8153400" y="3505200"/>
            <a:ext cx="685800" cy="3931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5410200" y="3625565"/>
            <a:ext cx="13335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Εάν τα στοιχεία που έχετε δώσει δεν είναι σωστά, το σύστημα θα εμφανίσει μήνυμα λάθους.</a:t>
            </a:r>
          </a:p>
          <a:p>
            <a:r>
              <a:rPr lang="el-GR" dirty="0" smtClean="0"/>
              <a:t>Ελέγξτε πολύ καλά τα στοιχεία μαθητή που πληκτρολογήσατε.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 αίτησης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94760"/>
            <a:ext cx="6195597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Ένα άλλο συνηθισμένο λάθος είναι η αίτηση εγγραφής να γίνεται από έναν κηδεμόνα διαφορετικό από αυτόν που έγραψε τον μαθητή την τελευταία φορά στο σχολείο (π.χ. η εγγραφή έγινε από τη μητέρα και οι κωδικοί </a:t>
            </a:r>
            <a:r>
              <a:rPr lang="en-US" sz="2400" dirty="0" err="1" smtClean="0"/>
              <a:t>taxisnet</a:t>
            </a:r>
            <a:r>
              <a:rPr lang="en-US" sz="2400" dirty="0" smtClean="0"/>
              <a:t> </a:t>
            </a:r>
            <a:r>
              <a:rPr lang="el-GR" sz="2400" dirty="0" smtClean="0"/>
              <a:t>είναι του πατέρα).</a:t>
            </a:r>
          </a:p>
          <a:p>
            <a:endParaRPr lang="en-US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 αίτησης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3831336"/>
            <a:ext cx="6172735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5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όλη τη διάρκεια της εγγραφής υπάρχουν οι παρακάτω επιλογές:</a:t>
            </a:r>
            <a:endParaRPr lang="en-US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λειτουργίες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2" y="2403256"/>
            <a:ext cx="8458933" cy="1059272"/>
          </a:xfrm>
          <a:prstGeom prst="rect">
            <a:avLst/>
          </a:prstGeom>
        </p:spPr>
      </p:pic>
      <p:sp>
        <p:nvSpPr>
          <p:cNvPr id="6" name="Επεξήγηση με γραμμή 1 5"/>
          <p:cNvSpPr/>
          <p:nvPr/>
        </p:nvSpPr>
        <p:spPr>
          <a:xfrm>
            <a:off x="1066800" y="3733800"/>
            <a:ext cx="2514600" cy="1168908"/>
          </a:xfrm>
          <a:prstGeom prst="borderCallout1">
            <a:avLst>
              <a:gd name="adj1" fmla="val 750"/>
              <a:gd name="adj2" fmla="val 50576"/>
              <a:gd name="adj3" fmla="val -94344"/>
              <a:gd name="adj4" fmla="val -9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Υποβολής νέας αίτησης (σε περίπτωση που θέλετε να γράψετε παραπάνω από 1 παιδιά</a:t>
            </a:r>
            <a:endParaRPr lang="en-US" sz="1400" dirty="0"/>
          </a:p>
        </p:txBody>
      </p:sp>
      <p:sp>
        <p:nvSpPr>
          <p:cNvPr id="7" name="Ορθογώνιο 6"/>
          <p:cNvSpPr/>
          <p:nvPr/>
        </p:nvSpPr>
        <p:spPr>
          <a:xfrm>
            <a:off x="6076950" y="2514600"/>
            <a:ext cx="13335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Επεξήγηση με γραμμή 1 7"/>
          <p:cNvSpPr/>
          <p:nvPr/>
        </p:nvSpPr>
        <p:spPr>
          <a:xfrm>
            <a:off x="4114800" y="3707892"/>
            <a:ext cx="2514600" cy="1168908"/>
          </a:xfrm>
          <a:prstGeom prst="borderCallout1">
            <a:avLst>
              <a:gd name="adj1" fmla="val 750"/>
              <a:gd name="adj2" fmla="val 50576"/>
              <a:gd name="adj3" fmla="val -58359"/>
              <a:gd name="adj4" fmla="val 1142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Λίστα αιτήσεων που έχετε υποβάλει</a:t>
            </a:r>
            <a:endParaRPr lang="en-US" sz="1400" dirty="0"/>
          </a:p>
        </p:txBody>
      </p:sp>
      <p:sp>
        <p:nvSpPr>
          <p:cNvPr id="9" name="Επεξήγηση με γραμμή 1 8"/>
          <p:cNvSpPr/>
          <p:nvPr/>
        </p:nvSpPr>
        <p:spPr>
          <a:xfrm>
            <a:off x="6477000" y="5410200"/>
            <a:ext cx="2514600" cy="1168908"/>
          </a:xfrm>
          <a:prstGeom prst="borderCallout1">
            <a:avLst>
              <a:gd name="adj1" fmla="val 750"/>
              <a:gd name="adj2" fmla="val 50576"/>
              <a:gd name="adj3" fmla="val -239063"/>
              <a:gd name="adj4" fmla="val 63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Αποσύνδεση από το σύστημα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17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Μαθητές που τελείωσαν το </a:t>
            </a:r>
            <a:r>
              <a:rPr lang="el-GR" b="1" dirty="0" smtClean="0"/>
              <a:t>Γυμνάσιο </a:t>
            </a:r>
            <a:r>
              <a:rPr lang="el-GR" dirty="0" smtClean="0"/>
              <a:t>και θέλουν να γραφτούν στην Α’ Λυκείου</a:t>
            </a:r>
          </a:p>
          <a:p>
            <a:r>
              <a:rPr lang="el-GR" dirty="0" smtClean="0"/>
              <a:t>Μαθητές που τελείωσαν την Α’ ή τη Β’ Τάξη στο </a:t>
            </a:r>
            <a:r>
              <a:rPr lang="el-GR" b="1" dirty="0" err="1" smtClean="0"/>
              <a:t>ΕΠΑΛ</a:t>
            </a:r>
            <a:r>
              <a:rPr lang="el-GR" b="1" dirty="0" smtClean="0"/>
              <a:t> Μοιρών </a:t>
            </a:r>
            <a:r>
              <a:rPr lang="el-GR" dirty="0" smtClean="0"/>
              <a:t>και πρέπει να γραφτούν στη Β’ και τη Γ’ τάξη αντίστοιχα</a:t>
            </a:r>
          </a:p>
          <a:p>
            <a:r>
              <a:rPr lang="el-GR" dirty="0" smtClean="0"/>
              <a:t>Μαθητές που τελείωσαν την Α’ Τάξη </a:t>
            </a:r>
            <a:r>
              <a:rPr lang="el-GR" b="1" dirty="0" smtClean="0"/>
              <a:t>Γενικού Λυκείου </a:t>
            </a:r>
            <a:r>
              <a:rPr lang="el-GR" dirty="0" smtClean="0"/>
              <a:t>και θέλουν να πάρουν </a:t>
            </a:r>
            <a:r>
              <a:rPr lang="el-GR" b="1" dirty="0" smtClean="0">
                <a:solidFill>
                  <a:srgbClr val="FF0000"/>
                </a:solidFill>
              </a:rPr>
              <a:t>μεταγραφή </a:t>
            </a:r>
            <a:r>
              <a:rPr lang="el-GR" dirty="0" smtClean="0"/>
              <a:t>στο </a:t>
            </a:r>
            <a:r>
              <a:rPr lang="el-GR" dirty="0" err="1" smtClean="0"/>
              <a:t>ΕΠΑΛ</a:t>
            </a:r>
            <a:r>
              <a:rPr lang="el-GR" dirty="0" smtClean="0"/>
              <a:t> Μοιρών </a:t>
            </a:r>
          </a:p>
          <a:p>
            <a:r>
              <a:rPr lang="el-GR" dirty="0" smtClean="0"/>
              <a:t>Μαθητές που έχουν τελειώσει το </a:t>
            </a:r>
            <a:r>
              <a:rPr lang="el-GR" b="1" dirty="0" smtClean="0"/>
              <a:t>Γενικό Λύκειο </a:t>
            </a:r>
            <a:r>
              <a:rPr lang="el-GR" dirty="0" smtClean="0"/>
              <a:t>(οποιαδήποτε σχολική χρονιά) και θέλουν να γραφτούν στο </a:t>
            </a:r>
            <a:r>
              <a:rPr lang="el-GR" dirty="0" err="1" smtClean="0"/>
              <a:t>ΕΠΑΛ</a:t>
            </a:r>
            <a:r>
              <a:rPr lang="el-GR" dirty="0" smtClean="0"/>
              <a:t> για απόκτηση Πτυχίου ειδικότητας</a:t>
            </a:r>
          </a:p>
          <a:p>
            <a:r>
              <a:rPr lang="el-GR" dirty="0" smtClean="0"/>
              <a:t>Μαθητές που τελείωσαν το </a:t>
            </a:r>
            <a:r>
              <a:rPr lang="el-GR" b="1" dirty="0" err="1" smtClean="0"/>
              <a:t>ΕΠΑΛ</a:t>
            </a:r>
            <a:r>
              <a:rPr lang="el-GR" b="1" dirty="0" smtClean="0"/>
              <a:t> </a:t>
            </a:r>
            <a:r>
              <a:rPr lang="el-GR" dirty="0" smtClean="0"/>
              <a:t>και θέλουν να γραφτούν ξανά για να αποκτήσουν Πτυχίο άλλης ειδικότητας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Ποιοι μαθητές γράφονται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r>
              <a:rPr lang="el-GR" dirty="0" smtClean="0"/>
              <a:t>Στο πρόγραμμα περιήγησης στο </a:t>
            </a:r>
            <a:r>
              <a:rPr lang="en-US" dirty="0" smtClean="0"/>
              <a:t>Internet </a:t>
            </a:r>
            <a:r>
              <a:rPr lang="el-GR" dirty="0" smtClean="0"/>
              <a:t>πληκτρολογήστε τη διεύθυνση:</a:t>
            </a:r>
          </a:p>
          <a:p>
            <a:pPr lvl="1"/>
            <a:r>
              <a:rPr lang="en-US" dirty="0">
                <a:hlinkClick r:id="rId2"/>
              </a:rPr>
              <a:t>https://e-eggrafes.minedu.gov.gr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60"/>
          <a:stretch/>
        </p:blipFill>
        <p:spPr bwMode="auto">
          <a:xfrm>
            <a:off x="152400" y="2438400"/>
            <a:ext cx="8841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914400" y="2667000"/>
            <a:ext cx="2286000" cy="381000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32816" y="579437"/>
            <a:ext cx="8229600" cy="4525963"/>
          </a:xfrm>
        </p:spPr>
        <p:txBody>
          <a:bodyPr/>
          <a:lstStyle/>
          <a:p>
            <a:r>
              <a:rPr lang="el-GR" dirty="0" smtClean="0"/>
              <a:t>Στη συνέχεια, πηγαίνετε στο κάτω μέρος της σελίδας και πατήστε το κουμπί </a:t>
            </a:r>
            <a:r>
              <a:rPr lang="el-GR" dirty="0" smtClean="0">
                <a:solidFill>
                  <a:srgbClr val="FF0000"/>
                </a:solidFill>
              </a:rPr>
              <a:t>«Είσοδος μέσω </a:t>
            </a:r>
            <a:r>
              <a:rPr lang="en-US" dirty="0" err="1" smtClean="0">
                <a:solidFill>
                  <a:srgbClr val="FF0000"/>
                </a:solidFill>
              </a:rPr>
              <a:t>Taxisnet</a:t>
            </a:r>
            <a:r>
              <a:rPr lang="el-GR" dirty="0" smtClean="0">
                <a:solidFill>
                  <a:srgbClr val="FF0000"/>
                </a:solidFill>
              </a:rPr>
              <a:t>»</a:t>
            </a:r>
            <a:r>
              <a:rPr lang="el-GR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53473"/>
            <a:ext cx="8915400" cy="2504327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4511040" y="4483813"/>
            <a:ext cx="6339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/>
          <a:lstStyle/>
          <a:p>
            <a:r>
              <a:rPr lang="el-GR" dirty="0" smtClean="0"/>
              <a:t>Στην οθόνη που εμφανίζεται</a:t>
            </a:r>
            <a:r>
              <a:rPr lang="en-US" dirty="0" smtClean="0"/>
              <a:t>,</a:t>
            </a:r>
            <a:r>
              <a:rPr lang="el-GR" dirty="0" smtClean="0"/>
              <a:t> πληκτρολογήστε το </a:t>
            </a:r>
            <a:r>
              <a:rPr lang="el-GR" i="1" dirty="0" smtClean="0"/>
              <a:t>όνομα χρήστη </a:t>
            </a:r>
            <a:r>
              <a:rPr lang="el-GR" dirty="0" smtClean="0"/>
              <a:t>και τον </a:t>
            </a:r>
            <a:r>
              <a:rPr lang="el-GR" i="1" dirty="0" smtClean="0"/>
              <a:t>κωδικό πρόσβασης</a:t>
            </a:r>
            <a:r>
              <a:rPr lang="el-GR" dirty="0" smtClean="0"/>
              <a:t> του </a:t>
            </a:r>
            <a:r>
              <a:rPr lang="en-US" dirty="0" err="1" smtClean="0"/>
              <a:t>taxisnet</a:t>
            </a:r>
            <a:r>
              <a:rPr lang="el-GR" dirty="0" smtClean="0"/>
              <a:t> και πατήστε </a:t>
            </a:r>
            <a:r>
              <a:rPr lang="el-GR" dirty="0" smtClean="0">
                <a:solidFill>
                  <a:srgbClr val="FF0000"/>
                </a:solidFill>
              </a:rPr>
              <a:t>«Σύνδεση»</a:t>
            </a:r>
            <a:r>
              <a:rPr lang="en-US" dirty="0" smtClean="0"/>
              <a:t>.</a:t>
            </a:r>
          </a:p>
          <a:p>
            <a:pPr lvl="1"/>
            <a:r>
              <a:rPr lang="el-GR" dirty="0" smtClean="0"/>
              <a:t>Προσοχή στην πληκτρολόγηση! Θα πρέπει να τα γράψετε </a:t>
            </a:r>
            <a:r>
              <a:rPr lang="el-GR" b="1" dirty="0" smtClean="0"/>
              <a:t>ακριβώς </a:t>
            </a:r>
            <a:r>
              <a:rPr lang="el-GR" dirty="0" smtClean="0"/>
              <a:t>όπως σας τα έδωσε ο λογιστής σας.</a:t>
            </a:r>
            <a:endParaRPr lang="en-US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2438400" y="3344149"/>
            <a:ext cx="6248400" cy="2904251"/>
            <a:chOff x="2438400" y="3344149"/>
            <a:chExt cx="6248400" cy="2904251"/>
          </a:xfrm>
        </p:grpSpPr>
        <p:pic>
          <p:nvPicPr>
            <p:cNvPr id="4" name="Εικόνα 3" descr="Απόσπασμα οθόνης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44"/>
            <a:stretch/>
          </p:blipFill>
          <p:spPr>
            <a:xfrm>
              <a:off x="2438400" y="3344149"/>
              <a:ext cx="6248400" cy="2904251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2761487" y="4563349"/>
              <a:ext cx="1219200" cy="1524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42816" y="4454883"/>
              <a:ext cx="304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42816" y="5105400"/>
              <a:ext cx="304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5638800"/>
              <a:ext cx="304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l-GR" dirty="0" smtClean="0"/>
              <a:t>Στην οθόνη που εμφανίζεται είναι επιλεγμένη η «Συνέχεια». Το αφήνετε ως έχει και πατάτε </a:t>
            </a:r>
            <a:r>
              <a:rPr lang="el-GR" dirty="0" smtClean="0">
                <a:solidFill>
                  <a:srgbClr val="FF0000"/>
                </a:solidFill>
              </a:rPr>
              <a:t>«Αποστολή»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4" name="Εικόνα 3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1828800"/>
            <a:ext cx="6622354" cy="3977985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3581400" y="5181600"/>
            <a:ext cx="557784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458</TotalTime>
  <Words>1371</Words>
  <Application>Microsoft Office PowerPoint</Application>
  <PresentationFormat>Προβολή στην οθόνη (4:3)</PresentationFormat>
  <Paragraphs>158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Συγκέντρωση</vt:lpstr>
      <vt:lpstr>Σύντομος οδηγός ηλεκτρονικής εγγραφής</vt:lpstr>
      <vt:lpstr>Τι θα χρειαστείτε</vt:lpstr>
      <vt:lpstr>Προσοχή!</vt:lpstr>
      <vt:lpstr>Ποιοι μπορούν να μπουν στο σύστημα</vt:lpstr>
      <vt:lpstr>Ποιοι μαθητές γράφονται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Επιλογή τάξης</vt:lpstr>
      <vt:lpstr>Για εγγραφή στην Α’ Λυκείου</vt:lpstr>
      <vt:lpstr>Για εγγραφή στη Β’ Λυκείου</vt:lpstr>
      <vt:lpstr>Για εγγραφή στη Β’ Λυκείου</vt:lpstr>
      <vt:lpstr>Για εγγραφή στη Β’ Λυκείου</vt:lpstr>
      <vt:lpstr>Για εγγραφή στη Γ’ Λυκείου</vt:lpstr>
      <vt:lpstr>Για εγγραφή στη Γ’ Λυκείου</vt:lpstr>
      <vt:lpstr>Επιλογή σχολείου</vt:lpstr>
      <vt:lpstr>Επιλογή σχολείου</vt:lpstr>
      <vt:lpstr>Σειρά προτίμησης</vt:lpstr>
      <vt:lpstr>Στοιχεία μαθητή</vt:lpstr>
      <vt:lpstr>Στοιχεία φοίτησης μαθητή</vt:lpstr>
      <vt:lpstr>Στοιχεία φοίτησης μαθητή</vt:lpstr>
      <vt:lpstr>Προσωπικά στοιχεία μαθητή</vt:lpstr>
      <vt:lpstr>Προσωπικά στοιχεία μαθητή</vt:lpstr>
      <vt:lpstr>Στοιχεία επικοινωνίας</vt:lpstr>
      <vt:lpstr>Στοιχεία επικοινωνίας</vt:lpstr>
      <vt:lpstr>Μαθητές που φοίτησαν τελευταία φορά το 2012-2013 ή πριν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Επιτυχής αίτηση</vt:lpstr>
      <vt:lpstr>Παρουσίαση του PowerPoint</vt:lpstr>
      <vt:lpstr>Παρουσίαση του PowerPoint</vt:lpstr>
      <vt:lpstr>Αποσύνδεση από το σύστημα</vt:lpstr>
      <vt:lpstr>Σφάλμα αίτησης</vt:lpstr>
      <vt:lpstr>Σφάλμα αίτησης</vt:lpstr>
      <vt:lpstr>Άλλες λειτουργίες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Σύντομος οδηγός ηλεκτρονικής εγγραφής</dc:title>
  <dc:creator>CATHY</dc:creator>
  <cp:lastModifiedBy>CATHY</cp:lastModifiedBy>
  <cp:revision>55</cp:revision>
  <dcterms:created xsi:type="dcterms:W3CDTF">2020-06-21T21:31:17Z</dcterms:created>
  <dcterms:modified xsi:type="dcterms:W3CDTF">2020-06-22T21:01:35Z</dcterms:modified>
</cp:coreProperties>
</file>