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28/3/2016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28/3/2016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retan-nutrition.gr/wp/wp-content/gallery/tyrakia/ksp_228.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retan-nutrition.gr/wp/wp-content/gallery/tyrakia/ksp_229.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cretan-nutrition.gr/wp/wp-content/gallery/tyrakia/ksp_230.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retan-nutrition.gr/wp/wp-content/gallery/tyrakia/ksp_231.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retan-nutrition.gr/wp/wp-content/gallery/tyrakia/ksp_232.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retan-nutrition.gr/wp/wp-content/gallery/tyrakia/ksp_233.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retan-nutrition.gr/wp/wp-content/gallery/tyrakia/ksp_234.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cretan-nutrition.gr/wp/wp-content/gallery/tyrakia/ksp_235.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cretan-nutrition.gr/wp/wp-content/gallery/tyrakia/ksp_232.jpg" TargetMode="External"/><Relationship Id="rId1" Type="http://schemas.openxmlformats.org/officeDocument/2006/relationships/slideLayout" Target="../slideLayouts/slideLayout2.xml"/><Relationship Id="rId6" Type="http://schemas.openxmlformats.org/officeDocument/2006/relationships/hyperlink" Target="http://www.cretan-nutrition.gr/wp/wp-content/gallery/tyrakia/ksp_234.jpg" TargetMode="External"/><Relationship Id="rId5" Type="http://schemas.openxmlformats.org/officeDocument/2006/relationships/image" Target="../media/image2.jpeg"/><Relationship Id="rId4" Type="http://schemas.openxmlformats.org/officeDocument/2006/relationships/hyperlink" Target="http://www.cretan-nutrition.gr/wp/wp-content/gallery/tyrakia/ksp_229.jp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retan-nutrition.gr/wp/wp-content/gallery/tyrakia/ksp_225.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retan-nutrition.gr/wp/wp-content/gallery/tyrakia/ksp_226.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retan-nutrition.gr/wp/wp-content/gallery/tyrakia/ksp_227.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latin typeface="Arial" panose="020B0604020202020204" pitchFamily="34" charset="0"/>
                <a:cs typeface="Arial" panose="020B0604020202020204" pitchFamily="34" charset="0"/>
              </a:rPr>
              <a:t>ΚΤΗΝΟΤΡΟΦΙΚΑ </a:t>
            </a:r>
            <a:r>
              <a:rPr lang="el-GR" dirty="0" smtClean="0">
                <a:latin typeface="Arial" panose="020B0604020202020204" pitchFamily="34" charset="0"/>
                <a:cs typeface="Arial" panose="020B0604020202020204" pitchFamily="34" charset="0"/>
              </a:rPr>
              <a:t>ΠΡΟΪΟΝΤΑ</a:t>
            </a:r>
            <a:endParaRPr lang="el-GR" dirty="0">
              <a:latin typeface="Arial" panose="020B0604020202020204" pitchFamily="34" charset="0"/>
              <a:cs typeface="Arial" panose="020B0604020202020204" pitchFamily="34" charset="0"/>
            </a:endParaRPr>
          </a:p>
        </p:txBody>
      </p:sp>
      <p:sp>
        <p:nvSpPr>
          <p:cNvPr id="3" name="Υπότιτλος 2"/>
          <p:cNvSpPr>
            <a:spLocks noGrp="1"/>
          </p:cNvSpPr>
          <p:nvPr>
            <p:ph type="subTitle" idx="1"/>
          </p:nvPr>
        </p:nvSpPr>
        <p:spPr>
          <a:xfrm>
            <a:off x="1371600" y="3886200"/>
            <a:ext cx="6512768" cy="1126976"/>
          </a:xfrm>
        </p:spPr>
        <p:txBody>
          <a:bodyPr>
            <a:normAutofit lnSpcReduction="10000"/>
          </a:bodyPr>
          <a:lstStyle/>
          <a:p>
            <a:r>
              <a:rPr lang="el-GR" dirty="0" smtClean="0"/>
              <a:t>1</a:t>
            </a:r>
            <a:r>
              <a:rPr lang="el-GR" baseline="30000" dirty="0" smtClean="0"/>
              <a:t>ο</a:t>
            </a:r>
            <a:r>
              <a:rPr lang="el-GR" dirty="0" smtClean="0"/>
              <a:t> ΕΠΑΛ ΜΟΙΡΩΝ</a:t>
            </a:r>
          </a:p>
          <a:p>
            <a:r>
              <a:rPr lang="el-GR" dirty="0" smtClean="0"/>
              <a:t>ΑΤ1 Ομάδα 4η</a:t>
            </a:r>
            <a:endParaRPr lang="el-GR" dirty="0"/>
          </a:p>
        </p:txBody>
      </p:sp>
    </p:spTree>
    <p:extLst>
      <p:ext uri="{BB962C8B-B14F-4D97-AF65-F5344CB8AC3E}">
        <p14:creationId xmlns:p14="http://schemas.microsoft.com/office/powerpoint/2010/main" val="812906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Πηχτόγαλο</a:t>
            </a:r>
            <a:r>
              <a:rPr lang="el-GR" dirty="0" smtClean="0"/>
              <a:t> Κρήτης (</a:t>
            </a:r>
            <a:r>
              <a:rPr lang="el-GR" dirty="0" err="1" smtClean="0"/>
              <a:t>Μεσσαράς</a:t>
            </a:r>
            <a:r>
              <a:rPr lang="el-GR" dirty="0" smtClean="0"/>
              <a:t>) </a:t>
            </a:r>
            <a:endParaRPr lang="el-GR" dirty="0"/>
          </a:p>
        </p:txBody>
      </p:sp>
      <p:sp>
        <p:nvSpPr>
          <p:cNvPr id="6" name="Ορθογώνιο 5"/>
          <p:cNvSpPr/>
          <p:nvPr/>
        </p:nvSpPr>
        <p:spPr>
          <a:xfrm>
            <a:off x="251520" y="1268760"/>
            <a:ext cx="8424936" cy="1754326"/>
          </a:xfrm>
          <a:prstGeom prst="rect">
            <a:avLst/>
          </a:prstGeom>
        </p:spPr>
        <p:txBody>
          <a:bodyPr wrap="square">
            <a:spAutoFit/>
          </a:bodyPr>
          <a:lstStyle/>
          <a:p>
            <a:r>
              <a:rPr lang="el-GR" dirty="0"/>
              <a:t>Απλό καθημερινό τυρί που παρασκευάζεται στον νομό </a:t>
            </a:r>
            <a:r>
              <a:rPr lang="el-GR" dirty="0" smtClean="0"/>
              <a:t>Ηρακλείου </a:t>
            </a:r>
            <a:r>
              <a:rPr lang="el-GR" dirty="0"/>
              <a:t>της Κρήτης. Έχει </a:t>
            </a:r>
            <a:r>
              <a:rPr lang="el-GR" dirty="0" err="1"/>
              <a:t>γιαουρτώδη</a:t>
            </a:r>
            <a:r>
              <a:rPr lang="el-GR" dirty="0"/>
              <a:t> υφή και ελαφρά υπόξινη γεύση. Παράγεται από μη παστεριωμένο πρόβειο η μίγμα </a:t>
            </a:r>
            <a:r>
              <a:rPr lang="el-GR" dirty="0" err="1"/>
              <a:t>αιγοπρόβειου</a:t>
            </a:r>
            <a:r>
              <a:rPr lang="el-GR" dirty="0"/>
              <a:t> γάλακτος. Έχει υγρασία 65%, λιπαρά επί ξηρού 50%, πρωτεΐνες 16-20%, αλάτι περίπου 1 %. Χρησιμοποιείται σε πίτες ή τρώγεται αυτούσιο. Με αυτό το τυρί γίνεται η </a:t>
            </a:r>
            <a:r>
              <a:rPr lang="el-GR" dirty="0" err="1" smtClean="0"/>
              <a:t>μοιριανή</a:t>
            </a:r>
            <a:r>
              <a:rPr lang="el-GR" dirty="0" smtClean="0"/>
              <a:t> </a:t>
            </a:r>
            <a:r>
              <a:rPr lang="el-GR" dirty="0"/>
              <a:t>μπουγάτσα.</a:t>
            </a:r>
          </a:p>
          <a:p>
            <a:endParaRPr lang="el-GR" dirty="0"/>
          </a:p>
        </p:txBody>
      </p:sp>
      <p:pic>
        <p:nvPicPr>
          <p:cNvPr id="4098" name="Picture 2" descr="ksp_228">
            <a:hlinkClick r:id="rId2" tooltip="&quot;Πηχτόγαλο Χανίων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2872523"/>
            <a:ext cx="5472608" cy="348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75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animEffect transition="in" filter="circle(in)">
                                      <p:cBhvr>
                                        <p:cTn id="1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Κεφαλοτύρι </a:t>
            </a:r>
            <a:endParaRPr lang="el-GR" dirty="0"/>
          </a:p>
        </p:txBody>
      </p:sp>
      <p:sp>
        <p:nvSpPr>
          <p:cNvPr id="6" name="Ορθογώνιο 5"/>
          <p:cNvSpPr/>
          <p:nvPr/>
        </p:nvSpPr>
        <p:spPr>
          <a:xfrm>
            <a:off x="251520" y="1268760"/>
            <a:ext cx="8424936" cy="1477328"/>
          </a:xfrm>
          <a:prstGeom prst="rect">
            <a:avLst/>
          </a:prstGeom>
        </p:spPr>
        <p:txBody>
          <a:bodyPr wrap="square">
            <a:spAutoFit/>
          </a:bodyPr>
          <a:lstStyle/>
          <a:p>
            <a:r>
              <a:rPr lang="el-GR" dirty="0"/>
              <a:t>Τυρί με συνεκτική μάζα και υποκίτρινο χρώμα. Η γεύση του είναι αλμυρή, πικάντικη και  λιπαρή. Παρασκευάζεται σε πολλά μέρη της Ελλάδος από γάλα πρόβειο, η μείγμα πρόβειου και κατσικίσιου. Η </a:t>
            </a:r>
            <a:r>
              <a:rPr lang="el-GR" dirty="0" err="1"/>
              <a:t>λιποπεριεκτικότητα</a:t>
            </a:r>
            <a:r>
              <a:rPr lang="el-GR" dirty="0"/>
              <a:t> του 40% επί ξηρού, και μέγιστη υγρασία 38% με αρκετή ποσότητα αλατιού. Ιδανικό για μια μακαρονάδα.</a:t>
            </a:r>
          </a:p>
          <a:p>
            <a:endParaRPr lang="el-GR" dirty="0"/>
          </a:p>
        </p:txBody>
      </p:sp>
      <p:pic>
        <p:nvPicPr>
          <p:cNvPr id="5122" name="Picture 2" descr="ksp_229">
            <a:hlinkClick r:id="rId2" tooltip="&quot;Κεφαλοτύρι Κρήτης.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852936"/>
            <a:ext cx="5236478" cy="333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847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anim calcmode="lin" valueType="num">
                                      <p:cBhvr>
                                        <p:cTn id="19" dur="1000" fill="hold"/>
                                        <p:tgtEl>
                                          <p:spTgt spid="5122"/>
                                        </p:tgtEl>
                                        <p:attrNameLst>
                                          <p:attrName>ppt_w</p:attrName>
                                        </p:attrNameLst>
                                      </p:cBhvr>
                                      <p:tavLst>
                                        <p:tav tm="0">
                                          <p:val>
                                            <p:fltVal val="0"/>
                                          </p:val>
                                        </p:tav>
                                        <p:tav tm="100000">
                                          <p:val>
                                            <p:strVal val="#ppt_w"/>
                                          </p:val>
                                        </p:tav>
                                      </p:tavLst>
                                    </p:anim>
                                    <p:anim calcmode="lin" valueType="num">
                                      <p:cBhvr>
                                        <p:cTn id="20" dur="1000" fill="hold"/>
                                        <p:tgtEl>
                                          <p:spTgt spid="5122"/>
                                        </p:tgtEl>
                                        <p:attrNameLst>
                                          <p:attrName>ppt_h</p:attrName>
                                        </p:attrNameLst>
                                      </p:cBhvr>
                                      <p:tavLst>
                                        <p:tav tm="0">
                                          <p:val>
                                            <p:fltVal val="0"/>
                                          </p:val>
                                        </p:tav>
                                        <p:tav tm="100000">
                                          <p:val>
                                            <p:strVal val="#ppt_h"/>
                                          </p:val>
                                        </p:tav>
                                      </p:tavLst>
                                    </p:anim>
                                    <p:anim calcmode="lin" valueType="num">
                                      <p:cBhvr>
                                        <p:cTn id="21" dur="1000" fill="hold"/>
                                        <p:tgtEl>
                                          <p:spTgt spid="5122"/>
                                        </p:tgtEl>
                                        <p:attrNameLst>
                                          <p:attrName>style.rotation</p:attrName>
                                        </p:attrNameLst>
                                      </p:cBhvr>
                                      <p:tavLst>
                                        <p:tav tm="0">
                                          <p:val>
                                            <p:fltVal val="90"/>
                                          </p:val>
                                        </p:tav>
                                        <p:tav tm="100000">
                                          <p:val>
                                            <p:fltVal val="0"/>
                                          </p:val>
                                        </p:tav>
                                      </p:tavLst>
                                    </p:anim>
                                    <p:animEffect transition="in" filter="fade">
                                      <p:cBhvr>
                                        <p:cTn id="22"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Μαλάκα</a:t>
            </a:r>
            <a:r>
              <a:rPr lang="el-GR" dirty="0" smtClean="0"/>
              <a:t> </a:t>
            </a:r>
            <a:endParaRPr lang="el-GR" dirty="0"/>
          </a:p>
        </p:txBody>
      </p:sp>
      <p:sp>
        <p:nvSpPr>
          <p:cNvPr id="6" name="Ορθογώνιο 5"/>
          <p:cNvSpPr/>
          <p:nvPr/>
        </p:nvSpPr>
        <p:spPr>
          <a:xfrm>
            <a:off x="251520" y="1268760"/>
            <a:ext cx="8424936" cy="1200329"/>
          </a:xfrm>
          <a:prstGeom prst="rect">
            <a:avLst/>
          </a:prstGeom>
        </p:spPr>
        <p:txBody>
          <a:bodyPr wrap="square">
            <a:spAutoFit/>
          </a:bodyPr>
          <a:lstStyle/>
          <a:p>
            <a:r>
              <a:rPr lang="el-GR" dirty="0"/>
              <a:t>Είναι η </a:t>
            </a:r>
            <a:r>
              <a:rPr lang="el-GR" dirty="0" err="1"/>
              <a:t>τυρόμαζα</a:t>
            </a:r>
            <a:r>
              <a:rPr lang="el-GR" dirty="0"/>
              <a:t> που προκύπτει στο πρώτο στάδιο της </a:t>
            </a:r>
            <a:r>
              <a:rPr lang="el-GR" dirty="0" err="1"/>
              <a:t>τυροκόμησης</a:t>
            </a:r>
            <a:r>
              <a:rPr lang="el-GR" dirty="0"/>
              <a:t> της γραβιέρας </a:t>
            </a:r>
            <a:r>
              <a:rPr lang="el-GR" dirty="0" smtClean="0"/>
              <a:t>Είναι </a:t>
            </a:r>
            <a:r>
              <a:rPr lang="el-GR" dirty="0"/>
              <a:t>ελαστική και ομοιογενής και χρησιμοποιείται αποκλειστικά σε πίτες και κυρίως τη Χανιώτικη τούρτα που γίνεται με 4 τυριά, αρνίσιο κρέας και δυόσμο</a:t>
            </a:r>
          </a:p>
          <a:p>
            <a:endParaRPr lang="el-GR" dirty="0"/>
          </a:p>
        </p:txBody>
      </p:sp>
      <p:pic>
        <p:nvPicPr>
          <p:cNvPr id="1026" name="Picture 2" descr="ksp_230">
            <a:hlinkClick r:id="rId2" tooltip="&quot;Τυρί Μαλάκα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1629" y="2490109"/>
            <a:ext cx="4984718" cy="317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419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wipe(down)">
                                      <p:cBhvr>
                                        <p:cTn id="3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Μυζήθρα </a:t>
            </a:r>
            <a:r>
              <a:rPr lang="el-GR" dirty="0" err="1" smtClean="0"/>
              <a:t>Γέργερης</a:t>
            </a:r>
            <a:r>
              <a:rPr lang="el-GR" dirty="0" smtClean="0"/>
              <a:t> </a:t>
            </a:r>
            <a:endParaRPr lang="el-GR" dirty="0"/>
          </a:p>
        </p:txBody>
      </p:sp>
      <p:sp>
        <p:nvSpPr>
          <p:cNvPr id="6" name="Ορθογώνιο 5"/>
          <p:cNvSpPr/>
          <p:nvPr/>
        </p:nvSpPr>
        <p:spPr>
          <a:xfrm>
            <a:off x="251520" y="1268760"/>
            <a:ext cx="8424936" cy="2031325"/>
          </a:xfrm>
          <a:prstGeom prst="rect">
            <a:avLst/>
          </a:prstGeom>
        </p:spPr>
        <p:txBody>
          <a:bodyPr wrap="square">
            <a:spAutoFit/>
          </a:bodyPr>
          <a:lstStyle/>
          <a:p>
            <a:r>
              <a:rPr lang="el-GR" dirty="0"/>
              <a:t>Ένα τυρί που φτιάχνεται σ’ όλη την Ελλάδα και προέρχεται από το τυρόγαλο της </a:t>
            </a:r>
            <a:r>
              <a:rPr lang="el-GR" dirty="0" err="1"/>
              <a:t>τυροκόμησης</a:t>
            </a:r>
            <a:r>
              <a:rPr lang="el-GR" dirty="0"/>
              <a:t> άλλου τυριού. Μέσα στο τυρόγαλο προστίθεται φρέσκο γάλα, ζεσταίνεται πάλι με </a:t>
            </a:r>
            <a:r>
              <a:rPr lang="el-GR" dirty="0" err="1"/>
              <a:t>πυθιά</a:t>
            </a:r>
            <a:r>
              <a:rPr lang="el-GR" dirty="0"/>
              <a:t>. και προκύπτει ένα μαλακό φρέσκο τυρί σχεδόν άπαχο με απαλή και ουδέτερη γεύση. Υψηλή σε λιπαρά γι αυτό πρέπει να καταναλώνεται με μέτρο σε περίπτωση δίαιτας. Έχει κατά μέσο όρο 70% υγρασία, και 50% λιπαρά επί ξηρού. Χρησιμοποιείται στη ζαχαροπλαστική. Συνοδεύει φρέσκα φρούτα και προσφέρεται ως ορεκτικό ή σαν επιδόρπιο με μέλι</a:t>
            </a:r>
            <a:r>
              <a:rPr lang="el-GR" dirty="0" smtClean="0"/>
              <a:t>.</a:t>
            </a:r>
            <a:endParaRPr lang="el-GR" dirty="0"/>
          </a:p>
        </p:txBody>
      </p:sp>
      <p:pic>
        <p:nvPicPr>
          <p:cNvPr id="2050" name="Picture 2" descr="ksp_231">
            <a:hlinkClick r:id="rId2" tooltip="&quot;Μυζήθρα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314862"/>
            <a:ext cx="3960440" cy="2706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833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500" fill="hold"/>
                                        <p:tgtEl>
                                          <p:spTgt spid="2050"/>
                                        </p:tgtEl>
                                        <p:attrNameLst>
                                          <p:attrName>ppt_w</p:attrName>
                                        </p:attrNameLst>
                                      </p:cBhvr>
                                      <p:tavLst>
                                        <p:tav tm="0">
                                          <p:val>
                                            <p:fltVal val="0"/>
                                          </p:val>
                                        </p:tav>
                                        <p:tav tm="100000">
                                          <p:val>
                                            <p:strVal val="#ppt_w"/>
                                          </p:val>
                                        </p:tav>
                                      </p:tavLst>
                                    </p:anim>
                                    <p:anim calcmode="lin" valueType="num">
                                      <p:cBhvr>
                                        <p:cTn id="22" dur="500" fill="hold"/>
                                        <p:tgtEl>
                                          <p:spTgt spid="2050"/>
                                        </p:tgtEl>
                                        <p:attrNameLst>
                                          <p:attrName>ppt_h</p:attrName>
                                        </p:attrNameLst>
                                      </p:cBhvr>
                                      <p:tavLst>
                                        <p:tav tm="0">
                                          <p:val>
                                            <p:fltVal val="0"/>
                                          </p:val>
                                        </p:tav>
                                        <p:tav tm="100000">
                                          <p:val>
                                            <p:strVal val="#ppt_h"/>
                                          </p:val>
                                        </p:tav>
                                      </p:tavLst>
                                    </p:anim>
                                    <p:animEffect transition="in" filter="fade">
                                      <p:cBhvr>
                                        <p:cTn id="2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Ξινόγαλα </a:t>
            </a:r>
            <a:r>
              <a:rPr lang="el-GR" dirty="0" err="1" smtClean="0"/>
              <a:t>Ζαρού</a:t>
            </a:r>
            <a:endParaRPr lang="el-GR" dirty="0"/>
          </a:p>
        </p:txBody>
      </p:sp>
      <p:sp>
        <p:nvSpPr>
          <p:cNvPr id="6" name="Ορθογώνιο 5"/>
          <p:cNvSpPr/>
          <p:nvPr/>
        </p:nvSpPr>
        <p:spPr>
          <a:xfrm>
            <a:off x="251520" y="1268760"/>
            <a:ext cx="8424936" cy="923330"/>
          </a:xfrm>
          <a:prstGeom prst="rect">
            <a:avLst/>
          </a:prstGeom>
        </p:spPr>
        <p:txBody>
          <a:bodyPr wrap="square">
            <a:spAutoFit/>
          </a:bodyPr>
          <a:lstStyle/>
          <a:p>
            <a:r>
              <a:rPr lang="el-GR" dirty="0"/>
              <a:t>Τυρί με </a:t>
            </a:r>
            <a:r>
              <a:rPr lang="el-GR" dirty="0" err="1"/>
              <a:t>κρεμώδη</a:t>
            </a:r>
            <a:r>
              <a:rPr lang="el-GR" dirty="0"/>
              <a:t> υφή που παρασκευάζεται αποκλειστικά </a:t>
            </a:r>
            <a:r>
              <a:rPr lang="el-GR" dirty="0" smtClean="0"/>
              <a:t>στο </a:t>
            </a:r>
            <a:r>
              <a:rPr lang="el-GR" dirty="0" err="1" smtClean="0"/>
              <a:t>Ζαρο</a:t>
            </a:r>
            <a:r>
              <a:rPr lang="el-GR" dirty="0" smtClean="0"/>
              <a:t>  </a:t>
            </a:r>
            <a:r>
              <a:rPr lang="el-GR" dirty="0"/>
              <a:t>Στη γεύση μοιάζει με την </a:t>
            </a:r>
            <a:r>
              <a:rPr lang="el-GR" dirty="0" err="1"/>
              <a:t>ξυνομυζήθρα</a:t>
            </a:r>
            <a:r>
              <a:rPr lang="el-GR" dirty="0"/>
              <a:t> και το </a:t>
            </a:r>
            <a:r>
              <a:rPr lang="el-GR" dirty="0" err="1"/>
              <a:t>πυκτόγαλο</a:t>
            </a:r>
            <a:r>
              <a:rPr lang="el-GR" dirty="0"/>
              <a:t> </a:t>
            </a:r>
            <a:r>
              <a:rPr lang="el-GR" dirty="0" err="1" smtClean="0"/>
              <a:t>Μεσσαράς</a:t>
            </a:r>
            <a:r>
              <a:rPr lang="el-GR" dirty="0" smtClean="0"/>
              <a:t>  </a:t>
            </a:r>
            <a:r>
              <a:rPr lang="el-GR" dirty="0"/>
              <a:t>Έχει πλούσια γεύση ελαφρώς ξινή και φρέσκια. Παρασκευάζεται μόνον </a:t>
            </a:r>
            <a:r>
              <a:rPr lang="el-GR" dirty="0" smtClean="0"/>
              <a:t>στο </a:t>
            </a:r>
            <a:r>
              <a:rPr lang="el-GR" dirty="0" err="1" smtClean="0"/>
              <a:t>Ζαρό</a:t>
            </a:r>
            <a:endParaRPr lang="el-GR" dirty="0"/>
          </a:p>
        </p:txBody>
      </p:sp>
      <p:pic>
        <p:nvPicPr>
          <p:cNvPr id="3074" name="Picture 2" descr="ksp_232">
            <a:hlinkClick r:id="rId2" tooltip="&quot;Ξίγαλα Σητείας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2636912"/>
            <a:ext cx="4598347" cy="2931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468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Effect transition="in" filter="fade">
                                      <p:cBhvr>
                                        <p:cTn id="1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Ξινομυζήθρα</a:t>
            </a:r>
            <a:r>
              <a:rPr lang="el-GR" dirty="0" smtClean="0"/>
              <a:t> Μητρόπολης</a:t>
            </a:r>
            <a:endParaRPr lang="el-GR" dirty="0"/>
          </a:p>
        </p:txBody>
      </p:sp>
      <p:sp>
        <p:nvSpPr>
          <p:cNvPr id="6" name="Ορθογώνιο 5"/>
          <p:cNvSpPr/>
          <p:nvPr/>
        </p:nvSpPr>
        <p:spPr>
          <a:xfrm>
            <a:off x="251520" y="1268760"/>
            <a:ext cx="8424936" cy="1200329"/>
          </a:xfrm>
          <a:prstGeom prst="rect">
            <a:avLst/>
          </a:prstGeom>
        </p:spPr>
        <p:txBody>
          <a:bodyPr wrap="square">
            <a:spAutoFit/>
          </a:bodyPr>
          <a:lstStyle/>
          <a:p>
            <a:r>
              <a:rPr lang="el-GR" dirty="0"/>
              <a:t>Ένα αποκλειστικά Κρητικό τυρί, όπου το τυρόγαλα μαζί με φρέσκο γάλα αφήνονται για    24 ώρες σε φυσική θερμοκρασία να ξινίσουν. Παράγεται από πρόβειο η μίγμα </a:t>
            </a:r>
            <a:r>
              <a:rPr lang="el-GR" dirty="0" err="1"/>
              <a:t>αιγοπρόβειου</a:t>
            </a:r>
            <a:r>
              <a:rPr lang="el-GR" dirty="0"/>
              <a:t> γάλακτος. Έχει υγρασία 50%, λιπαρά 23%, πρωτεΐνες 15% και αλάτι 2%. Είναι Ιδανικό για πίτες και δίαιτες.</a:t>
            </a:r>
          </a:p>
        </p:txBody>
      </p:sp>
      <p:pic>
        <p:nvPicPr>
          <p:cNvPr id="4098" name="Picture 2" descr="ksp_233">
            <a:hlinkClick r:id="rId2" tooltip="&quot;Ξινομυζήθρα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732" y="2780928"/>
            <a:ext cx="4608512" cy="293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80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ppt_w</p:attrName>
                                        </p:attrNameLst>
                                      </p:cBhvr>
                                      <p:tavLst>
                                        <p:tav tm="0" fmla="#ppt_w*sin(2.5*pi*$)">
                                          <p:val>
                                            <p:fltVal val="0"/>
                                          </p:val>
                                        </p:tav>
                                        <p:tav tm="100000">
                                          <p:val>
                                            <p:fltVal val="1"/>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4098"/>
                                        </p:tgtEl>
                                        <p:attrNameLst>
                                          <p:attrName>style.visibility</p:attrName>
                                        </p:attrNameLst>
                                      </p:cBhvr>
                                      <p:to>
                                        <p:strVal val="visible"/>
                                      </p:to>
                                    </p:set>
                                    <p:anim calcmode="lin" valueType="num">
                                      <p:cBhvr>
                                        <p:cTn id="32" dur="1000" fill="hold"/>
                                        <p:tgtEl>
                                          <p:spTgt spid="4098"/>
                                        </p:tgtEl>
                                        <p:attrNameLst>
                                          <p:attrName>ppt_w</p:attrName>
                                        </p:attrNameLst>
                                      </p:cBhvr>
                                      <p:tavLst>
                                        <p:tav tm="0">
                                          <p:val>
                                            <p:fltVal val="0"/>
                                          </p:val>
                                        </p:tav>
                                        <p:tav tm="100000">
                                          <p:val>
                                            <p:strVal val="#ppt_w"/>
                                          </p:val>
                                        </p:tav>
                                      </p:tavLst>
                                    </p:anim>
                                    <p:anim calcmode="lin" valueType="num">
                                      <p:cBhvr>
                                        <p:cTn id="33" dur="1000" fill="hold"/>
                                        <p:tgtEl>
                                          <p:spTgt spid="4098"/>
                                        </p:tgtEl>
                                        <p:attrNameLst>
                                          <p:attrName>ppt_h</p:attrName>
                                        </p:attrNameLst>
                                      </p:cBhvr>
                                      <p:tavLst>
                                        <p:tav tm="0">
                                          <p:val>
                                            <p:fltVal val="0"/>
                                          </p:val>
                                        </p:tav>
                                        <p:tav tm="100000">
                                          <p:val>
                                            <p:strVal val="#ppt_h"/>
                                          </p:val>
                                        </p:tav>
                                      </p:tavLst>
                                    </p:anim>
                                    <p:anim calcmode="lin" valueType="num">
                                      <p:cBhvr>
                                        <p:cTn id="34" dur="1000" fill="hold"/>
                                        <p:tgtEl>
                                          <p:spTgt spid="4098"/>
                                        </p:tgtEl>
                                        <p:attrNameLst>
                                          <p:attrName>style.rotation</p:attrName>
                                        </p:attrNameLst>
                                      </p:cBhvr>
                                      <p:tavLst>
                                        <p:tav tm="0">
                                          <p:val>
                                            <p:fltVal val="90"/>
                                          </p:val>
                                        </p:tav>
                                        <p:tav tm="100000">
                                          <p:val>
                                            <p:fltVal val="0"/>
                                          </p:val>
                                        </p:tav>
                                      </p:tavLst>
                                    </p:anim>
                                    <p:animEffect transition="in" filter="fade">
                                      <p:cBhvr>
                                        <p:cTn id="35" dur="1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Στάκα</a:t>
            </a:r>
            <a:r>
              <a:rPr lang="el-GR" dirty="0" smtClean="0"/>
              <a:t> Φανερωμένης</a:t>
            </a:r>
            <a:endParaRPr lang="el-GR" dirty="0"/>
          </a:p>
        </p:txBody>
      </p:sp>
      <p:sp>
        <p:nvSpPr>
          <p:cNvPr id="6" name="Ορθογώνιο 5"/>
          <p:cNvSpPr/>
          <p:nvPr/>
        </p:nvSpPr>
        <p:spPr>
          <a:xfrm>
            <a:off x="251520" y="1268760"/>
            <a:ext cx="8424936" cy="2031325"/>
          </a:xfrm>
          <a:prstGeom prst="rect">
            <a:avLst/>
          </a:prstGeom>
        </p:spPr>
        <p:txBody>
          <a:bodyPr wrap="square">
            <a:spAutoFit/>
          </a:bodyPr>
          <a:lstStyle/>
          <a:p>
            <a:r>
              <a:rPr lang="el-GR" dirty="0"/>
              <a:t>Μεταξύ τυριού και γιαουρτιού ένα ακόμα διαφορετικό γαλακτοκομικό προϊόν. Η τσίπα (κρέμα) του γάλακτος από το άρμεγμα αλατίζεται ελαφρά και φυλάσσεται. Όταν μαζευτεί ικανοποιητική ποσότητα ζεσταίνεται σε χαμηλή φωτιά για αρκετές μέρες και προστίθεται μικρή ποσότητα αλευριού, έτσι χωρίζουν οι πρωτεΐνες από το λίπος. Το λίπος μαζεύεται χωριστά και είναι το περίφημο </a:t>
            </a:r>
            <a:r>
              <a:rPr lang="el-GR" dirty="0" err="1"/>
              <a:t>στακοβούτυρο</a:t>
            </a:r>
            <a:r>
              <a:rPr lang="el-GR" dirty="0"/>
              <a:t> ενώ οι άσπρη και </a:t>
            </a:r>
            <a:r>
              <a:rPr lang="el-GR" dirty="0" err="1"/>
              <a:t>πυκτή</a:t>
            </a:r>
            <a:r>
              <a:rPr lang="el-GR" dirty="0"/>
              <a:t> μάζα των πρωτεϊνών είναι η διάσημη </a:t>
            </a:r>
            <a:r>
              <a:rPr lang="el-GR" dirty="0" err="1"/>
              <a:t>στάκα</a:t>
            </a:r>
            <a:r>
              <a:rPr lang="el-GR" dirty="0"/>
              <a:t>. Μαγειρεύεται με αβγά, με μακαρόνια, πιλάφι ή και </a:t>
            </a:r>
            <a:r>
              <a:rPr lang="el-GR" dirty="0" smtClean="0"/>
              <a:t>σε πίτες</a:t>
            </a:r>
            <a:endParaRPr lang="el-GR" dirty="0"/>
          </a:p>
        </p:txBody>
      </p:sp>
      <p:pic>
        <p:nvPicPr>
          <p:cNvPr id="5122" name="Picture 2" descr="ksp_234">
            <a:hlinkClick r:id="rId2" tooltip="&quot;Στάκα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3327671"/>
            <a:ext cx="4248472" cy="270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286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5122"/>
                                        </p:tgtEl>
                                        <p:attrNameLst>
                                          <p:attrName>style.visibility</p:attrName>
                                        </p:attrNameLst>
                                      </p:cBhvr>
                                      <p:to>
                                        <p:strVal val="visible"/>
                                      </p:to>
                                    </p:set>
                                    <p:animEffect transition="in" filter="fade">
                                      <p:cBhvr>
                                        <p:cTn id="20" dur="2000"/>
                                        <p:tgtEl>
                                          <p:spTgt spid="5122"/>
                                        </p:tgtEl>
                                      </p:cBhvr>
                                    </p:animEffect>
                                    <p:anim calcmode="lin" valueType="num">
                                      <p:cBhvr>
                                        <p:cTn id="21" dur="2000" fill="hold"/>
                                        <p:tgtEl>
                                          <p:spTgt spid="5122"/>
                                        </p:tgtEl>
                                        <p:attrNameLst>
                                          <p:attrName>ppt_w</p:attrName>
                                        </p:attrNameLst>
                                      </p:cBhvr>
                                      <p:tavLst>
                                        <p:tav tm="0" fmla="#ppt_w*sin(2.5*pi*$)">
                                          <p:val>
                                            <p:fltVal val="0"/>
                                          </p:val>
                                        </p:tav>
                                        <p:tav tm="100000">
                                          <p:val>
                                            <p:fltVal val="1"/>
                                          </p:val>
                                        </p:tav>
                                      </p:tavLst>
                                    </p:anim>
                                    <p:anim calcmode="lin" valueType="num">
                                      <p:cBhvr>
                                        <p:cTn id="22" dur="2000" fill="hold"/>
                                        <p:tgtEl>
                                          <p:spTgt spid="51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Τυροζούλι</a:t>
            </a:r>
            <a:r>
              <a:rPr lang="el-GR" dirty="0" smtClean="0"/>
              <a:t> </a:t>
            </a:r>
            <a:r>
              <a:rPr lang="el-GR" dirty="0" err="1" smtClean="0"/>
              <a:t>Γαλιάς</a:t>
            </a:r>
            <a:endParaRPr lang="el-GR" dirty="0"/>
          </a:p>
        </p:txBody>
      </p:sp>
      <p:sp>
        <p:nvSpPr>
          <p:cNvPr id="6" name="Ορθογώνιο 5"/>
          <p:cNvSpPr/>
          <p:nvPr/>
        </p:nvSpPr>
        <p:spPr>
          <a:xfrm>
            <a:off x="251520" y="1268760"/>
            <a:ext cx="8424936" cy="923330"/>
          </a:xfrm>
          <a:prstGeom prst="rect">
            <a:avLst/>
          </a:prstGeom>
        </p:spPr>
        <p:txBody>
          <a:bodyPr wrap="square">
            <a:spAutoFit/>
          </a:bodyPr>
          <a:lstStyle/>
          <a:p>
            <a:r>
              <a:rPr lang="el-GR" dirty="0"/>
              <a:t>Παραδοσιακό τυρί της οικόσιτης </a:t>
            </a:r>
            <a:r>
              <a:rPr lang="el-GR" dirty="0" err="1"/>
              <a:t>αιγοπροβατοτροφίας</a:t>
            </a:r>
            <a:r>
              <a:rPr lang="el-GR" dirty="0"/>
              <a:t>. Παρασκευάζεται από βρασμένο γάλα και </a:t>
            </a:r>
            <a:r>
              <a:rPr lang="el-GR" dirty="0" err="1"/>
              <a:t>πήζεται</a:t>
            </a:r>
            <a:r>
              <a:rPr lang="el-GR" dirty="0"/>
              <a:t> με ξινό, ξύδι ή και γάλα συκιάς αντί </a:t>
            </a:r>
            <a:r>
              <a:rPr lang="el-GR" dirty="0" err="1"/>
              <a:t>πηθιάς</a:t>
            </a:r>
            <a:r>
              <a:rPr lang="el-GR" dirty="0"/>
              <a:t>. Ελαφρά  αλατισμένο ή και ανάλατο με ελαστική υφή.</a:t>
            </a:r>
          </a:p>
        </p:txBody>
      </p:sp>
      <p:pic>
        <p:nvPicPr>
          <p:cNvPr id="6146" name="Picture 2" descr="ksp_235">
            <a:hlinkClick r:id="rId2" tooltip="&quot;Τυροζούλι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1730" y="2626561"/>
            <a:ext cx="4644516" cy="296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16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6146"/>
                                        </p:tgtEl>
                                        <p:attrNameLst>
                                          <p:attrName>style.visibility</p:attrName>
                                        </p:attrNameLst>
                                      </p:cBhvr>
                                      <p:to>
                                        <p:strVal val="visible"/>
                                      </p:to>
                                    </p:set>
                                    <p:animEffect transition="in" filter="wipe(down)">
                                      <p:cBhvr>
                                        <p:cTn id="29" dur="580">
                                          <p:stCondLst>
                                            <p:cond delay="0"/>
                                          </p:stCondLst>
                                        </p:cTn>
                                        <p:tgtEl>
                                          <p:spTgt spid="6146"/>
                                        </p:tgtEl>
                                      </p:cBhvr>
                                    </p:animEffect>
                                    <p:anim calcmode="lin" valueType="num">
                                      <p:cBhvr>
                                        <p:cTn id="30" dur="1822" tmFilter="0,0; 0.14,0.36; 0.43,0.73; 0.71,0.91; 1.0,1.0">
                                          <p:stCondLst>
                                            <p:cond delay="0"/>
                                          </p:stCondLst>
                                        </p:cTn>
                                        <p:tgtEl>
                                          <p:spTgt spid="614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614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614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614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6146"/>
                                        </p:tgtEl>
                                        <p:attrNameLst>
                                          <p:attrName>ppt_y</p:attrName>
                                        </p:attrNameLst>
                                      </p:cBhvr>
                                      <p:tavLst>
                                        <p:tav tm="0" fmla="#ppt_y-sin(pi*$)/81">
                                          <p:val>
                                            <p:fltVal val="0"/>
                                          </p:val>
                                        </p:tav>
                                        <p:tav tm="100000">
                                          <p:val>
                                            <p:fltVal val="1"/>
                                          </p:val>
                                        </p:tav>
                                      </p:tavLst>
                                    </p:anim>
                                    <p:animScale>
                                      <p:cBhvr>
                                        <p:cTn id="35" dur="26">
                                          <p:stCondLst>
                                            <p:cond delay="650"/>
                                          </p:stCondLst>
                                        </p:cTn>
                                        <p:tgtEl>
                                          <p:spTgt spid="6146"/>
                                        </p:tgtEl>
                                      </p:cBhvr>
                                      <p:to x="100000" y="60000"/>
                                    </p:animScale>
                                    <p:animScale>
                                      <p:cBhvr>
                                        <p:cTn id="36" dur="166" decel="50000">
                                          <p:stCondLst>
                                            <p:cond delay="676"/>
                                          </p:stCondLst>
                                        </p:cTn>
                                        <p:tgtEl>
                                          <p:spTgt spid="6146"/>
                                        </p:tgtEl>
                                      </p:cBhvr>
                                      <p:to x="100000" y="100000"/>
                                    </p:animScale>
                                    <p:animScale>
                                      <p:cBhvr>
                                        <p:cTn id="37" dur="26">
                                          <p:stCondLst>
                                            <p:cond delay="1312"/>
                                          </p:stCondLst>
                                        </p:cTn>
                                        <p:tgtEl>
                                          <p:spTgt spid="6146"/>
                                        </p:tgtEl>
                                      </p:cBhvr>
                                      <p:to x="100000" y="80000"/>
                                    </p:animScale>
                                    <p:animScale>
                                      <p:cBhvr>
                                        <p:cTn id="38" dur="166" decel="50000">
                                          <p:stCondLst>
                                            <p:cond delay="1338"/>
                                          </p:stCondLst>
                                        </p:cTn>
                                        <p:tgtEl>
                                          <p:spTgt spid="6146"/>
                                        </p:tgtEl>
                                      </p:cBhvr>
                                      <p:to x="100000" y="100000"/>
                                    </p:animScale>
                                    <p:animScale>
                                      <p:cBhvr>
                                        <p:cTn id="39" dur="26">
                                          <p:stCondLst>
                                            <p:cond delay="1642"/>
                                          </p:stCondLst>
                                        </p:cTn>
                                        <p:tgtEl>
                                          <p:spTgt spid="6146"/>
                                        </p:tgtEl>
                                      </p:cBhvr>
                                      <p:to x="100000" y="90000"/>
                                    </p:animScale>
                                    <p:animScale>
                                      <p:cBhvr>
                                        <p:cTn id="40" dur="166" decel="50000">
                                          <p:stCondLst>
                                            <p:cond delay="1668"/>
                                          </p:stCondLst>
                                        </p:cTn>
                                        <p:tgtEl>
                                          <p:spTgt spid="6146"/>
                                        </p:tgtEl>
                                      </p:cBhvr>
                                      <p:to x="100000" y="100000"/>
                                    </p:animScale>
                                    <p:animScale>
                                      <p:cBhvr>
                                        <p:cTn id="41" dur="26">
                                          <p:stCondLst>
                                            <p:cond delay="1808"/>
                                          </p:stCondLst>
                                        </p:cTn>
                                        <p:tgtEl>
                                          <p:spTgt spid="6146"/>
                                        </p:tgtEl>
                                      </p:cBhvr>
                                      <p:to x="100000" y="95000"/>
                                    </p:animScale>
                                    <p:animScale>
                                      <p:cBhvr>
                                        <p:cTn id="42" dur="166" decel="50000">
                                          <p:stCondLst>
                                            <p:cond delay="1834"/>
                                          </p:stCondLst>
                                        </p:cTn>
                                        <p:tgtEl>
                                          <p:spTgt spid="614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Προϊόντα κρέατος </a:t>
            </a:r>
            <a:endParaRPr lang="el-GR" dirty="0"/>
          </a:p>
        </p:txBody>
      </p:sp>
      <p:sp>
        <p:nvSpPr>
          <p:cNvPr id="2" name="TextBox 1"/>
          <p:cNvSpPr txBox="1"/>
          <p:nvPr/>
        </p:nvSpPr>
        <p:spPr>
          <a:xfrm>
            <a:off x="321409" y="1327688"/>
            <a:ext cx="8352928" cy="400110"/>
          </a:xfrm>
          <a:prstGeom prst="rect">
            <a:avLst/>
          </a:prstGeom>
          <a:noFill/>
        </p:spPr>
        <p:txBody>
          <a:bodyPr wrap="square" rtlCol="0">
            <a:spAutoFit/>
          </a:bodyPr>
          <a:lstStyle/>
          <a:p>
            <a:r>
              <a:rPr lang="el-GR" sz="2000" dirty="0" smtClean="0">
                <a:latin typeface="Arial" panose="020B0604020202020204" pitchFamily="34" charset="0"/>
                <a:cs typeface="Arial" panose="020B0604020202020204" pitchFamily="34" charset="0"/>
              </a:rPr>
              <a:t>Τα προϊόντα κρέατος είναι</a:t>
            </a:r>
            <a:endParaRPr lang="el-GR" sz="2000" dirty="0">
              <a:latin typeface="Arial" panose="020B0604020202020204" pitchFamily="34" charset="0"/>
              <a:cs typeface="Arial" panose="020B0604020202020204" pitchFamily="34" charset="0"/>
            </a:endParaRPr>
          </a:p>
        </p:txBody>
      </p:sp>
      <p:sp>
        <p:nvSpPr>
          <p:cNvPr id="7" name="TextBox 6"/>
          <p:cNvSpPr txBox="1"/>
          <p:nvPr/>
        </p:nvSpPr>
        <p:spPr>
          <a:xfrm>
            <a:off x="475071" y="1986078"/>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smtClean="0">
                <a:latin typeface="Arial" panose="020B0604020202020204" pitchFamily="34" charset="0"/>
                <a:cs typeface="Arial" panose="020B0604020202020204" pitchFamily="34" charset="0"/>
              </a:rPr>
              <a:t>Νωπό κρέας </a:t>
            </a:r>
            <a:endParaRPr lang="el-GR" sz="2000" dirty="0">
              <a:latin typeface="Arial" panose="020B0604020202020204" pitchFamily="34" charset="0"/>
              <a:cs typeface="Arial" panose="020B0604020202020204" pitchFamily="34" charset="0"/>
            </a:endParaRPr>
          </a:p>
        </p:txBody>
      </p:sp>
      <p:sp>
        <p:nvSpPr>
          <p:cNvPr id="8" name="TextBox 7"/>
          <p:cNvSpPr txBox="1"/>
          <p:nvPr/>
        </p:nvSpPr>
        <p:spPr>
          <a:xfrm>
            <a:off x="475071" y="2386188"/>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smtClean="0">
                <a:latin typeface="Arial" panose="020B0604020202020204" pitchFamily="34" charset="0"/>
                <a:cs typeface="Arial" panose="020B0604020202020204" pitchFamily="34" charset="0"/>
              </a:rPr>
              <a:t>Επεξεργαζόμενο κρέας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82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Νωπό κρέας</a:t>
            </a:r>
            <a:endParaRPr lang="el-GR" dirty="0"/>
          </a:p>
        </p:txBody>
      </p:sp>
      <p:sp>
        <p:nvSpPr>
          <p:cNvPr id="7" name="TextBox 6"/>
          <p:cNvSpPr txBox="1"/>
          <p:nvPr/>
        </p:nvSpPr>
        <p:spPr>
          <a:xfrm>
            <a:off x="499727" y="1340768"/>
            <a:ext cx="8352928" cy="707886"/>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Στην Κρήτη διακινούνται μεγάλες ποσότητες νωπού κρέατος  </a:t>
            </a:r>
            <a:r>
              <a:rPr lang="el-GR" sz="2000" dirty="0" err="1" smtClean="0">
                <a:latin typeface="Arial" panose="020B0604020202020204" pitchFamily="34" charset="0"/>
                <a:cs typeface="Arial" panose="020B0604020202020204" pitchFamily="34" charset="0"/>
              </a:rPr>
              <a:t>ντοπιας</a:t>
            </a:r>
            <a:r>
              <a:rPr lang="el-GR" sz="2000" dirty="0" smtClean="0">
                <a:latin typeface="Arial" panose="020B0604020202020204" pitchFamily="34" charset="0"/>
                <a:cs typeface="Arial" panose="020B0604020202020204" pitchFamily="34" charset="0"/>
              </a:rPr>
              <a:t> παραγωγής. </a:t>
            </a:r>
            <a:endParaRPr lang="el-GR" sz="2000" dirty="0">
              <a:latin typeface="Arial" panose="020B0604020202020204" pitchFamily="34" charset="0"/>
              <a:cs typeface="Arial" panose="020B0604020202020204" pitchFamily="34" charset="0"/>
            </a:endParaRPr>
          </a:p>
        </p:txBody>
      </p:sp>
      <p:sp>
        <p:nvSpPr>
          <p:cNvPr id="8" name="TextBox 7"/>
          <p:cNvSpPr txBox="1"/>
          <p:nvPr/>
        </p:nvSpPr>
        <p:spPr>
          <a:xfrm>
            <a:off x="499727" y="2186133"/>
            <a:ext cx="8352928" cy="400110"/>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Τα είδη νωπού κρέατος είναι: </a:t>
            </a:r>
            <a:endParaRPr lang="el-GR" sz="2000" dirty="0">
              <a:latin typeface="Arial" panose="020B0604020202020204" pitchFamily="34" charset="0"/>
              <a:cs typeface="Arial" panose="020B0604020202020204" pitchFamily="34" charset="0"/>
            </a:endParaRPr>
          </a:p>
        </p:txBody>
      </p:sp>
      <p:sp>
        <p:nvSpPr>
          <p:cNvPr id="6" name="TextBox 5"/>
          <p:cNvSpPr txBox="1"/>
          <p:nvPr/>
        </p:nvSpPr>
        <p:spPr>
          <a:xfrm>
            <a:off x="499727" y="2563060"/>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Αμνοερίφια </a:t>
            </a:r>
            <a:endParaRPr lang="el-GR" sz="2000" dirty="0">
              <a:latin typeface="Arial" panose="020B0604020202020204" pitchFamily="34" charset="0"/>
              <a:cs typeface="Arial" panose="020B0604020202020204" pitchFamily="34" charset="0"/>
            </a:endParaRPr>
          </a:p>
        </p:txBody>
      </p:sp>
      <p:sp>
        <p:nvSpPr>
          <p:cNvPr id="9" name="TextBox 8"/>
          <p:cNvSpPr txBox="1"/>
          <p:nvPr/>
        </p:nvSpPr>
        <p:spPr>
          <a:xfrm>
            <a:off x="499727" y="3053479"/>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Χοιρινά </a:t>
            </a:r>
            <a:endParaRPr lang="el-GR" sz="2000" dirty="0">
              <a:latin typeface="Arial" panose="020B0604020202020204" pitchFamily="34" charset="0"/>
              <a:cs typeface="Arial" panose="020B0604020202020204" pitchFamily="34" charset="0"/>
            </a:endParaRPr>
          </a:p>
        </p:txBody>
      </p:sp>
      <p:sp>
        <p:nvSpPr>
          <p:cNvPr id="10" name="TextBox 9"/>
          <p:cNvSpPr txBox="1"/>
          <p:nvPr/>
        </p:nvSpPr>
        <p:spPr>
          <a:xfrm>
            <a:off x="520439" y="3477616"/>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Βόιο και Μοσχαρίσιο κρέας </a:t>
            </a:r>
            <a:endParaRPr lang="el-GR" sz="2000" dirty="0">
              <a:latin typeface="Arial" panose="020B0604020202020204" pitchFamily="34" charset="0"/>
              <a:cs typeface="Arial" panose="020B0604020202020204" pitchFamily="34" charset="0"/>
            </a:endParaRPr>
          </a:p>
        </p:txBody>
      </p:sp>
      <p:sp>
        <p:nvSpPr>
          <p:cNvPr id="11" name="TextBox 10"/>
          <p:cNvSpPr txBox="1"/>
          <p:nvPr/>
        </p:nvSpPr>
        <p:spPr>
          <a:xfrm>
            <a:off x="520439" y="3840707"/>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Κοτόπουλα </a:t>
            </a:r>
            <a:endParaRPr lang="el-GR" sz="2000" dirty="0">
              <a:latin typeface="Arial" panose="020B0604020202020204" pitchFamily="34" charset="0"/>
              <a:cs typeface="Arial" panose="020B0604020202020204" pitchFamily="34" charset="0"/>
            </a:endParaRPr>
          </a:p>
        </p:txBody>
      </p:sp>
      <p:sp>
        <p:nvSpPr>
          <p:cNvPr id="12" name="TextBox 11"/>
          <p:cNvSpPr txBox="1"/>
          <p:nvPr/>
        </p:nvSpPr>
        <p:spPr>
          <a:xfrm>
            <a:off x="499727" y="4250486"/>
            <a:ext cx="8352928" cy="400110"/>
          </a:xfrm>
          <a:prstGeom prst="rect">
            <a:avLst/>
          </a:prstGeom>
          <a:noFill/>
        </p:spPr>
        <p:txBody>
          <a:bodyPr wrap="square" rtlCol="0">
            <a:spAutoFit/>
          </a:bodyPr>
          <a:lstStyle/>
          <a:p>
            <a:pPr marL="342900" indent="-342900">
              <a:buFont typeface="Arial" panose="020B0604020202020204" pitchFamily="34" charset="0"/>
              <a:buChar char="•"/>
            </a:pP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Κουνέλια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609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1000" fill="hold"/>
                                        <p:tgtEl>
                                          <p:spTgt spid="10"/>
                                        </p:tgtEl>
                                        <p:attrNameLst>
                                          <p:attrName>ppt_w</p:attrName>
                                        </p:attrNameLst>
                                      </p:cBhvr>
                                      <p:tavLst>
                                        <p:tav tm="0">
                                          <p:val>
                                            <p:fltVal val="0"/>
                                          </p:val>
                                        </p:tav>
                                        <p:tav tm="100000">
                                          <p:val>
                                            <p:strVal val="#ppt_w"/>
                                          </p:val>
                                        </p:tav>
                                      </p:tavLst>
                                    </p:anim>
                                    <p:anim calcmode="lin" valueType="num">
                                      <p:cBhvr>
                                        <p:cTn id="49" dur="1000" fill="hold"/>
                                        <p:tgtEl>
                                          <p:spTgt spid="10"/>
                                        </p:tgtEl>
                                        <p:attrNameLst>
                                          <p:attrName>ppt_h</p:attrName>
                                        </p:attrNameLst>
                                      </p:cBhvr>
                                      <p:tavLst>
                                        <p:tav tm="0">
                                          <p:val>
                                            <p:fltVal val="0"/>
                                          </p:val>
                                        </p:tav>
                                        <p:tav tm="100000">
                                          <p:val>
                                            <p:strVal val="#ppt_h"/>
                                          </p:val>
                                        </p:tav>
                                      </p:tavLst>
                                    </p:anim>
                                    <p:anim calcmode="lin" valueType="num">
                                      <p:cBhvr>
                                        <p:cTn id="50" dur="1000" fill="hold"/>
                                        <p:tgtEl>
                                          <p:spTgt spid="10"/>
                                        </p:tgtEl>
                                        <p:attrNameLst>
                                          <p:attrName>style.rotation</p:attrName>
                                        </p:attrNameLst>
                                      </p:cBhvr>
                                      <p:tavLst>
                                        <p:tav tm="0">
                                          <p:val>
                                            <p:fltVal val="90"/>
                                          </p:val>
                                        </p:tav>
                                        <p:tav tm="100000">
                                          <p:val>
                                            <p:fltVal val="0"/>
                                          </p:val>
                                        </p:tav>
                                      </p:tavLst>
                                    </p:anim>
                                    <p:animEffect transition="in" filter="fade">
                                      <p:cBhvr>
                                        <p:cTn id="51" dur="10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wipe(down)">
                                      <p:cBhvr>
                                        <p:cTn id="56" dur="580">
                                          <p:stCondLst>
                                            <p:cond delay="0"/>
                                          </p:stCondLst>
                                        </p:cTn>
                                        <p:tgtEl>
                                          <p:spTgt spid="11"/>
                                        </p:tgtEl>
                                      </p:cBhvr>
                                    </p:animEffect>
                                    <p:anim calcmode="lin" valueType="num">
                                      <p:cBhvr>
                                        <p:cTn id="5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2" dur="26">
                                          <p:stCondLst>
                                            <p:cond delay="650"/>
                                          </p:stCondLst>
                                        </p:cTn>
                                        <p:tgtEl>
                                          <p:spTgt spid="11"/>
                                        </p:tgtEl>
                                      </p:cBhvr>
                                      <p:to x="100000" y="60000"/>
                                    </p:animScale>
                                    <p:animScale>
                                      <p:cBhvr>
                                        <p:cTn id="63" dur="166" decel="50000">
                                          <p:stCondLst>
                                            <p:cond delay="676"/>
                                          </p:stCondLst>
                                        </p:cTn>
                                        <p:tgtEl>
                                          <p:spTgt spid="11"/>
                                        </p:tgtEl>
                                      </p:cBhvr>
                                      <p:to x="100000" y="100000"/>
                                    </p:animScale>
                                    <p:animScale>
                                      <p:cBhvr>
                                        <p:cTn id="64" dur="26">
                                          <p:stCondLst>
                                            <p:cond delay="1312"/>
                                          </p:stCondLst>
                                        </p:cTn>
                                        <p:tgtEl>
                                          <p:spTgt spid="11"/>
                                        </p:tgtEl>
                                      </p:cBhvr>
                                      <p:to x="100000" y="80000"/>
                                    </p:animScale>
                                    <p:animScale>
                                      <p:cBhvr>
                                        <p:cTn id="65" dur="166" decel="50000">
                                          <p:stCondLst>
                                            <p:cond delay="1338"/>
                                          </p:stCondLst>
                                        </p:cTn>
                                        <p:tgtEl>
                                          <p:spTgt spid="11"/>
                                        </p:tgtEl>
                                      </p:cBhvr>
                                      <p:to x="100000" y="100000"/>
                                    </p:animScale>
                                    <p:animScale>
                                      <p:cBhvr>
                                        <p:cTn id="66" dur="26">
                                          <p:stCondLst>
                                            <p:cond delay="1642"/>
                                          </p:stCondLst>
                                        </p:cTn>
                                        <p:tgtEl>
                                          <p:spTgt spid="11"/>
                                        </p:tgtEl>
                                      </p:cBhvr>
                                      <p:to x="100000" y="90000"/>
                                    </p:animScale>
                                    <p:animScale>
                                      <p:cBhvr>
                                        <p:cTn id="67" dur="166" decel="50000">
                                          <p:stCondLst>
                                            <p:cond delay="1668"/>
                                          </p:stCondLst>
                                        </p:cTn>
                                        <p:tgtEl>
                                          <p:spTgt spid="11"/>
                                        </p:tgtEl>
                                      </p:cBhvr>
                                      <p:to x="100000" y="100000"/>
                                    </p:animScale>
                                    <p:animScale>
                                      <p:cBhvr>
                                        <p:cTn id="68" dur="26">
                                          <p:stCondLst>
                                            <p:cond delay="1808"/>
                                          </p:stCondLst>
                                        </p:cTn>
                                        <p:tgtEl>
                                          <p:spTgt spid="11"/>
                                        </p:tgtEl>
                                      </p:cBhvr>
                                      <p:to x="100000" y="95000"/>
                                    </p:animScale>
                                    <p:animScale>
                                      <p:cBhvr>
                                        <p:cTn id="69" dur="166" decel="50000">
                                          <p:stCondLst>
                                            <p:cond delay="1834"/>
                                          </p:stCondLst>
                                        </p:cTn>
                                        <p:tgtEl>
                                          <p:spTgt spid="11"/>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6"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down)">
                                      <p:cBhvr>
                                        <p:cTn id="74" dur="580">
                                          <p:stCondLst>
                                            <p:cond delay="0"/>
                                          </p:stCondLst>
                                        </p:cTn>
                                        <p:tgtEl>
                                          <p:spTgt spid="12"/>
                                        </p:tgtEl>
                                      </p:cBhvr>
                                    </p:animEffect>
                                    <p:anim calcmode="lin" valueType="num">
                                      <p:cBhvr>
                                        <p:cTn id="7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0" dur="26">
                                          <p:stCondLst>
                                            <p:cond delay="650"/>
                                          </p:stCondLst>
                                        </p:cTn>
                                        <p:tgtEl>
                                          <p:spTgt spid="12"/>
                                        </p:tgtEl>
                                      </p:cBhvr>
                                      <p:to x="100000" y="60000"/>
                                    </p:animScale>
                                    <p:animScale>
                                      <p:cBhvr>
                                        <p:cTn id="81" dur="166" decel="50000">
                                          <p:stCondLst>
                                            <p:cond delay="676"/>
                                          </p:stCondLst>
                                        </p:cTn>
                                        <p:tgtEl>
                                          <p:spTgt spid="12"/>
                                        </p:tgtEl>
                                      </p:cBhvr>
                                      <p:to x="100000" y="100000"/>
                                    </p:animScale>
                                    <p:animScale>
                                      <p:cBhvr>
                                        <p:cTn id="82" dur="26">
                                          <p:stCondLst>
                                            <p:cond delay="1312"/>
                                          </p:stCondLst>
                                        </p:cTn>
                                        <p:tgtEl>
                                          <p:spTgt spid="12"/>
                                        </p:tgtEl>
                                      </p:cBhvr>
                                      <p:to x="100000" y="80000"/>
                                    </p:animScale>
                                    <p:animScale>
                                      <p:cBhvr>
                                        <p:cTn id="83" dur="166" decel="50000">
                                          <p:stCondLst>
                                            <p:cond delay="1338"/>
                                          </p:stCondLst>
                                        </p:cTn>
                                        <p:tgtEl>
                                          <p:spTgt spid="12"/>
                                        </p:tgtEl>
                                      </p:cBhvr>
                                      <p:to x="100000" y="100000"/>
                                    </p:animScale>
                                    <p:animScale>
                                      <p:cBhvr>
                                        <p:cTn id="84" dur="26">
                                          <p:stCondLst>
                                            <p:cond delay="1642"/>
                                          </p:stCondLst>
                                        </p:cTn>
                                        <p:tgtEl>
                                          <p:spTgt spid="12"/>
                                        </p:tgtEl>
                                      </p:cBhvr>
                                      <p:to x="100000" y="90000"/>
                                    </p:animScale>
                                    <p:animScale>
                                      <p:cBhvr>
                                        <p:cTn id="85" dur="166" decel="50000">
                                          <p:stCondLst>
                                            <p:cond delay="1668"/>
                                          </p:stCondLst>
                                        </p:cTn>
                                        <p:tgtEl>
                                          <p:spTgt spid="12"/>
                                        </p:tgtEl>
                                      </p:cBhvr>
                                      <p:to x="100000" y="100000"/>
                                    </p:animScale>
                                    <p:animScale>
                                      <p:cBhvr>
                                        <p:cTn id="86" dur="26">
                                          <p:stCondLst>
                                            <p:cond delay="1808"/>
                                          </p:stCondLst>
                                        </p:cTn>
                                        <p:tgtEl>
                                          <p:spTgt spid="12"/>
                                        </p:tgtEl>
                                      </p:cBhvr>
                                      <p:to x="100000" y="95000"/>
                                    </p:animScale>
                                    <p:animScale>
                                      <p:cBhvr>
                                        <p:cTn id="87"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6"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1143000"/>
          </a:xfrm>
        </p:spPr>
        <p:txBody>
          <a:bodyPr/>
          <a:lstStyle/>
          <a:p>
            <a:r>
              <a:rPr lang="el-GR" dirty="0" smtClean="0">
                <a:latin typeface="Arial" panose="020B0604020202020204" pitchFamily="34" charset="0"/>
                <a:cs typeface="Arial" panose="020B0604020202020204" pitchFamily="34" charset="0"/>
              </a:rPr>
              <a:t>Κτηνοτροφικά Προϊόντα</a:t>
            </a:r>
            <a:endParaRPr lang="el-GR" dirty="0">
              <a:latin typeface="Arial" panose="020B0604020202020204" pitchFamily="34" charset="0"/>
              <a:cs typeface="Arial" panose="020B0604020202020204" pitchFamily="34" charset="0"/>
            </a:endParaRPr>
          </a:p>
        </p:txBody>
      </p:sp>
      <p:sp>
        <p:nvSpPr>
          <p:cNvPr id="4" name="TextBox 3"/>
          <p:cNvSpPr txBox="1"/>
          <p:nvPr/>
        </p:nvSpPr>
        <p:spPr>
          <a:xfrm>
            <a:off x="179512" y="1268760"/>
            <a:ext cx="8568952" cy="369332"/>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      Τα κυριότερα Κτηνοτροφικά προϊόντα είναι:</a:t>
            </a:r>
            <a:endParaRPr lang="el-GR" dirty="0">
              <a:latin typeface="Arial" panose="020B0604020202020204" pitchFamily="34" charset="0"/>
              <a:cs typeface="Arial" panose="020B0604020202020204" pitchFamily="34" charset="0"/>
            </a:endParaRPr>
          </a:p>
        </p:txBody>
      </p:sp>
      <p:sp>
        <p:nvSpPr>
          <p:cNvPr id="5" name="TextBox 4"/>
          <p:cNvSpPr txBox="1"/>
          <p:nvPr/>
        </p:nvSpPr>
        <p:spPr>
          <a:xfrm>
            <a:off x="331912" y="1916832"/>
            <a:ext cx="8568952"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      Γαλακτοκομικά </a:t>
            </a:r>
            <a:r>
              <a:rPr lang="el-GR" dirty="0" err="1" smtClean="0">
                <a:latin typeface="Arial" panose="020B0604020202020204" pitchFamily="34" charset="0"/>
                <a:cs typeface="Arial" panose="020B0604020202020204" pitchFamily="34" charset="0"/>
              </a:rPr>
              <a:t>προιόντα</a:t>
            </a:r>
            <a:endParaRPr lang="el-GR" dirty="0">
              <a:latin typeface="Arial" panose="020B0604020202020204" pitchFamily="34" charset="0"/>
              <a:cs typeface="Arial" panose="020B0604020202020204" pitchFamily="34" charset="0"/>
            </a:endParaRPr>
          </a:p>
        </p:txBody>
      </p:sp>
      <p:sp>
        <p:nvSpPr>
          <p:cNvPr id="6" name="TextBox 5"/>
          <p:cNvSpPr txBox="1"/>
          <p:nvPr/>
        </p:nvSpPr>
        <p:spPr>
          <a:xfrm>
            <a:off x="331912" y="2286164"/>
            <a:ext cx="8568952"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      Προϊόντα Κρέατος</a:t>
            </a:r>
            <a:endParaRPr lang="el-GR" dirty="0">
              <a:latin typeface="Arial" panose="020B0604020202020204" pitchFamily="34" charset="0"/>
              <a:cs typeface="Arial" panose="020B0604020202020204" pitchFamily="34" charset="0"/>
            </a:endParaRPr>
          </a:p>
        </p:txBody>
      </p:sp>
      <p:sp>
        <p:nvSpPr>
          <p:cNvPr id="7" name="TextBox 6"/>
          <p:cNvSpPr txBox="1"/>
          <p:nvPr/>
        </p:nvSpPr>
        <p:spPr>
          <a:xfrm>
            <a:off x="331912" y="2669311"/>
            <a:ext cx="8568952"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      Μαλλί</a:t>
            </a:r>
            <a:endParaRPr lang="el-GR" dirty="0">
              <a:latin typeface="Arial" panose="020B0604020202020204" pitchFamily="34" charset="0"/>
              <a:cs typeface="Arial" panose="020B0604020202020204" pitchFamily="34" charset="0"/>
            </a:endParaRPr>
          </a:p>
        </p:txBody>
      </p:sp>
      <p:sp>
        <p:nvSpPr>
          <p:cNvPr id="8" name="TextBox 7"/>
          <p:cNvSpPr txBox="1"/>
          <p:nvPr/>
        </p:nvSpPr>
        <p:spPr>
          <a:xfrm>
            <a:off x="331912" y="3056752"/>
            <a:ext cx="8568952"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      Δέρμα</a:t>
            </a:r>
            <a:endParaRPr lang="el-GR" dirty="0">
              <a:latin typeface="Arial" panose="020B0604020202020204" pitchFamily="34" charset="0"/>
              <a:cs typeface="Arial" panose="020B0604020202020204" pitchFamily="34" charset="0"/>
            </a:endParaRPr>
          </a:p>
        </p:txBody>
      </p:sp>
      <p:sp>
        <p:nvSpPr>
          <p:cNvPr id="9" name="TextBox 8"/>
          <p:cNvSpPr txBox="1"/>
          <p:nvPr/>
        </p:nvSpPr>
        <p:spPr>
          <a:xfrm>
            <a:off x="331912" y="3443220"/>
            <a:ext cx="8568952"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      Κέρατα</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12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ircle(in)">
                                      <p:cBhvr>
                                        <p:cTn id="38" dur="2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2000"/>
                                        <p:tgtEl>
                                          <p:spTgt spid="7"/>
                                        </p:tgtEl>
                                      </p:cBhvr>
                                    </p:animEffect>
                                    <p:anim calcmode="lin" valueType="num">
                                      <p:cBhvr>
                                        <p:cTn id="44" dur="2000" fill="hold"/>
                                        <p:tgtEl>
                                          <p:spTgt spid="7"/>
                                        </p:tgtEl>
                                        <p:attrNameLst>
                                          <p:attrName>ppt_w</p:attrName>
                                        </p:attrNameLst>
                                      </p:cBhvr>
                                      <p:tavLst>
                                        <p:tav tm="0" fmla="#ppt_w*sin(2.5*pi*$)">
                                          <p:val>
                                            <p:fltVal val="0"/>
                                          </p:val>
                                        </p:tav>
                                        <p:tav tm="100000">
                                          <p:val>
                                            <p:fltVal val="1"/>
                                          </p:val>
                                        </p:tav>
                                      </p:tavLst>
                                    </p:anim>
                                    <p:anim calcmode="lin" valueType="num">
                                      <p:cBhvr>
                                        <p:cTn id="45"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randombar(horizontal)">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1"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80">
                                          <p:stCondLst>
                                            <p:cond delay="0"/>
                                          </p:stCondLst>
                                        </p:cTn>
                                        <p:tgtEl>
                                          <p:spTgt spid="9"/>
                                        </p:tgtEl>
                                      </p:cBhvr>
                                    </p:animEffect>
                                    <p:anim calcmode="lin" valueType="num">
                                      <p:cBhvr>
                                        <p:cTn id="5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1" dur="26">
                                          <p:stCondLst>
                                            <p:cond delay="650"/>
                                          </p:stCondLst>
                                        </p:cTn>
                                        <p:tgtEl>
                                          <p:spTgt spid="9"/>
                                        </p:tgtEl>
                                      </p:cBhvr>
                                      <p:to x="100000" y="60000"/>
                                    </p:animScale>
                                    <p:animScale>
                                      <p:cBhvr>
                                        <p:cTn id="62" dur="166" decel="50000">
                                          <p:stCondLst>
                                            <p:cond delay="676"/>
                                          </p:stCondLst>
                                        </p:cTn>
                                        <p:tgtEl>
                                          <p:spTgt spid="9"/>
                                        </p:tgtEl>
                                      </p:cBhvr>
                                      <p:to x="100000" y="100000"/>
                                    </p:animScale>
                                    <p:animScale>
                                      <p:cBhvr>
                                        <p:cTn id="63" dur="26">
                                          <p:stCondLst>
                                            <p:cond delay="1312"/>
                                          </p:stCondLst>
                                        </p:cTn>
                                        <p:tgtEl>
                                          <p:spTgt spid="9"/>
                                        </p:tgtEl>
                                      </p:cBhvr>
                                      <p:to x="100000" y="80000"/>
                                    </p:animScale>
                                    <p:animScale>
                                      <p:cBhvr>
                                        <p:cTn id="64" dur="166" decel="50000">
                                          <p:stCondLst>
                                            <p:cond delay="1338"/>
                                          </p:stCondLst>
                                        </p:cTn>
                                        <p:tgtEl>
                                          <p:spTgt spid="9"/>
                                        </p:tgtEl>
                                      </p:cBhvr>
                                      <p:to x="100000" y="100000"/>
                                    </p:animScale>
                                    <p:animScale>
                                      <p:cBhvr>
                                        <p:cTn id="65" dur="26">
                                          <p:stCondLst>
                                            <p:cond delay="1642"/>
                                          </p:stCondLst>
                                        </p:cTn>
                                        <p:tgtEl>
                                          <p:spTgt spid="9"/>
                                        </p:tgtEl>
                                      </p:cBhvr>
                                      <p:to x="100000" y="90000"/>
                                    </p:animScale>
                                    <p:animScale>
                                      <p:cBhvr>
                                        <p:cTn id="66" dur="166" decel="50000">
                                          <p:stCondLst>
                                            <p:cond delay="1668"/>
                                          </p:stCondLst>
                                        </p:cTn>
                                        <p:tgtEl>
                                          <p:spTgt spid="9"/>
                                        </p:tgtEl>
                                      </p:cBhvr>
                                      <p:to x="100000" y="100000"/>
                                    </p:animScale>
                                    <p:animScale>
                                      <p:cBhvr>
                                        <p:cTn id="67" dur="26">
                                          <p:stCondLst>
                                            <p:cond delay="1808"/>
                                          </p:stCondLst>
                                        </p:cTn>
                                        <p:tgtEl>
                                          <p:spTgt spid="9"/>
                                        </p:tgtEl>
                                      </p:cBhvr>
                                      <p:to x="100000" y="95000"/>
                                    </p:animScale>
                                    <p:animScale>
                                      <p:cBhvr>
                                        <p:cTn id="6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Επεξεργασμένο κρέας (1)</a:t>
            </a:r>
            <a:endParaRPr lang="el-GR" dirty="0"/>
          </a:p>
        </p:txBody>
      </p:sp>
      <p:sp>
        <p:nvSpPr>
          <p:cNvPr id="7" name="TextBox 6"/>
          <p:cNvSpPr txBox="1"/>
          <p:nvPr/>
        </p:nvSpPr>
        <p:spPr>
          <a:xfrm>
            <a:off x="499727" y="1340768"/>
            <a:ext cx="8352928" cy="1015663"/>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Με τον όρο επεξεργασμένο κρέας εννοούμε τα μεταποιημένα προϊόντα που προέρχονται από την μεταποίηση κρέατος ή από την περαιτέρω μεταποίηση των μεταποιημένων αυτών προϊόντων.</a:t>
            </a:r>
            <a:endParaRPr lang="el-GR" sz="2000" dirty="0">
              <a:latin typeface="Arial" panose="020B0604020202020204" pitchFamily="34" charset="0"/>
              <a:cs typeface="Arial" panose="020B0604020202020204" pitchFamily="34" charset="0"/>
            </a:endParaRPr>
          </a:p>
        </p:txBody>
      </p:sp>
      <p:sp>
        <p:nvSpPr>
          <p:cNvPr id="8" name="TextBox 7"/>
          <p:cNvSpPr txBox="1"/>
          <p:nvPr/>
        </p:nvSpPr>
        <p:spPr>
          <a:xfrm>
            <a:off x="475206" y="2350462"/>
            <a:ext cx="8352928" cy="400110"/>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Οι κατηγορίες προϊόντων με βάση το κρέας είναι: </a:t>
            </a:r>
            <a:endParaRPr lang="el-GR" sz="2000" dirty="0">
              <a:latin typeface="Arial" panose="020B0604020202020204" pitchFamily="34" charset="0"/>
              <a:cs typeface="Arial" panose="020B0604020202020204" pitchFamily="34" charset="0"/>
            </a:endParaRPr>
          </a:p>
        </p:txBody>
      </p:sp>
      <p:sp>
        <p:nvSpPr>
          <p:cNvPr id="6" name="TextBox 5"/>
          <p:cNvSpPr txBox="1"/>
          <p:nvPr/>
        </p:nvSpPr>
        <p:spPr>
          <a:xfrm>
            <a:off x="458009" y="2750572"/>
            <a:ext cx="8352928" cy="1477328"/>
          </a:xfrm>
          <a:prstGeom prst="rect">
            <a:avLst/>
          </a:prstGeom>
          <a:noFill/>
        </p:spPr>
        <p:txBody>
          <a:bodyPr wrap="square" rtlCol="0">
            <a:spAutoFit/>
          </a:bodyPr>
          <a:lstStyle/>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a:t>
            </a:r>
            <a:r>
              <a:rPr lang="el-GR" b="1" dirty="0" smtClean="0">
                <a:latin typeface="Arial" panose="020B0604020202020204" pitchFamily="34" charset="0"/>
                <a:cs typeface="Arial" panose="020B0604020202020204" pitchFamily="34" charset="0"/>
              </a:rPr>
              <a:t>Προϊόντα </a:t>
            </a:r>
            <a:r>
              <a:rPr lang="el-GR" b="1" dirty="0">
                <a:latin typeface="Arial" panose="020B0604020202020204" pitchFamily="34" charset="0"/>
                <a:cs typeface="Arial" panose="020B0604020202020204" pitchFamily="34" charset="0"/>
              </a:rPr>
              <a:t>θερμικής επεξεργασίας από </a:t>
            </a:r>
            <a:r>
              <a:rPr lang="el-GR" b="1" dirty="0" err="1">
                <a:latin typeface="Arial" panose="020B0604020202020204" pitchFamily="34" charset="0"/>
                <a:cs typeface="Arial" panose="020B0604020202020204" pitchFamily="34" charset="0"/>
              </a:rPr>
              <a:t>σύγκοπτο</a:t>
            </a:r>
            <a:r>
              <a:rPr lang="el-GR" b="1" dirty="0">
                <a:latin typeface="Arial" panose="020B0604020202020204" pitchFamily="34" charset="0"/>
                <a:cs typeface="Arial" panose="020B0604020202020204" pitchFamily="34" charset="0"/>
              </a:rPr>
              <a:t> κρέας </a:t>
            </a:r>
            <a:r>
              <a:rPr lang="el-GR" dirty="0">
                <a:latin typeface="Arial" panose="020B0604020202020204" pitchFamily="34" charset="0"/>
                <a:cs typeface="Arial" panose="020B0604020202020204" pitchFamily="34" charset="0"/>
              </a:rPr>
              <a:t>(λουκάνικα Φρανκ-</a:t>
            </a:r>
          </a:p>
          <a:p>
            <a:r>
              <a:rPr lang="el-GR" dirty="0" err="1">
                <a:latin typeface="Arial" panose="020B0604020202020204" pitchFamily="34" charset="0"/>
                <a:cs typeface="Arial" panose="020B0604020202020204" pitchFamily="34" charset="0"/>
              </a:rPr>
              <a:t>φούρτης</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πάριζα</a:t>
            </a:r>
            <a:r>
              <a:rPr lang="el-GR" dirty="0">
                <a:latin typeface="Arial" panose="020B0604020202020204" pitchFamily="34" charset="0"/>
                <a:cs typeface="Arial" panose="020B0604020202020204" pitchFamily="34" charset="0"/>
              </a:rPr>
              <a:t>) στα οποία οι πρώτες ύλες τεμαχίζονται με προσθήκη νερού</a:t>
            </a:r>
          </a:p>
          <a:p>
            <a:r>
              <a:rPr lang="el-GR" dirty="0">
                <a:latin typeface="Arial" panose="020B0604020202020204" pitchFamily="34" charset="0"/>
                <a:cs typeface="Arial" panose="020B0604020202020204" pitchFamily="34" charset="0"/>
              </a:rPr>
              <a:t>και στη συνέχεια υφίστανται ξηρή ή και υγρή επεξεργασία με σκοπό την πήξη</a:t>
            </a:r>
          </a:p>
          <a:p>
            <a:r>
              <a:rPr lang="el-GR" dirty="0">
                <a:latin typeface="Arial" panose="020B0604020202020204" pitchFamily="34" charset="0"/>
                <a:cs typeface="Arial" panose="020B0604020202020204" pitchFamily="34" charset="0"/>
              </a:rPr>
              <a:t>των πρωτεϊνών και την καταστροφή των μικροοργανισμών. Είναι δυνατόν να</a:t>
            </a:r>
          </a:p>
          <a:p>
            <a:r>
              <a:rPr lang="el-GR" dirty="0">
                <a:latin typeface="Arial" panose="020B0604020202020204" pitchFamily="34" charset="0"/>
                <a:cs typeface="Arial" panose="020B0604020202020204" pitchFamily="34" charset="0"/>
              </a:rPr>
              <a:t>υποστούν και </a:t>
            </a:r>
            <a:r>
              <a:rPr lang="el-GR" dirty="0" err="1">
                <a:latin typeface="Arial" panose="020B0604020202020204" pitchFamily="34" charset="0"/>
                <a:cs typeface="Arial" panose="020B0604020202020204" pitchFamily="34" charset="0"/>
              </a:rPr>
              <a:t>κάπνιση</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
        <p:nvSpPr>
          <p:cNvPr id="9" name="TextBox 8"/>
          <p:cNvSpPr txBox="1"/>
          <p:nvPr/>
        </p:nvSpPr>
        <p:spPr>
          <a:xfrm>
            <a:off x="423910" y="4381787"/>
            <a:ext cx="8352928" cy="1508105"/>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a:t> </a:t>
            </a:r>
            <a:r>
              <a:rPr lang="el-GR" sz="2000" b="1" dirty="0" smtClean="0"/>
              <a:t> </a:t>
            </a:r>
            <a:r>
              <a:rPr lang="el-GR" b="1" dirty="0">
                <a:latin typeface="Arial" panose="020B0604020202020204" pitchFamily="34" charset="0"/>
                <a:cs typeface="Arial" panose="020B0604020202020204" pitchFamily="34" charset="0"/>
              </a:rPr>
              <a:t>Προϊόντα θερμικής επεξεργασίας από τεμάχια κρέατος </a:t>
            </a:r>
            <a:r>
              <a:rPr lang="el-GR" dirty="0">
                <a:latin typeface="Arial" panose="020B0604020202020204" pitchFamily="34" charset="0"/>
                <a:cs typeface="Arial" panose="020B0604020202020204" pitchFamily="34" charset="0"/>
              </a:rPr>
              <a:t>(π.χ. μπριζόλα </a:t>
            </a:r>
            <a:r>
              <a:rPr lang="el-GR" dirty="0" smtClean="0">
                <a:latin typeface="Arial" panose="020B0604020202020204" pitchFamily="34" charset="0"/>
                <a:cs typeface="Arial" panose="020B0604020202020204" pitchFamily="34" charset="0"/>
              </a:rPr>
              <a:t>καπνιστή</a:t>
            </a:r>
            <a:r>
              <a:rPr lang="el-GR" dirty="0">
                <a:latin typeface="Arial" panose="020B0604020202020204" pitchFamily="34" charset="0"/>
                <a:cs typeface="Arial" panose="020B0604020202020204" pitchFamily="34" charset="0"/>
              </a:rPr>
              <a:t>, μπέικον, </a:t>
            </a:r>
            <a:r>
              <a:rPr lang="el-GR" dirty="0" err="1">
                <a:latin typeface="Arial" panose="020B0604020202020204" pitchFamily="34" charset="0"/>
                <a:cs typeface="Arial" panose="020B0604020202020204" pitchFamily="34" charset="0"/>
              </a:rPr>
              <a:t>χαμ</a:t>
            </a:r>
            <a:r>
              <a:rPr lang="el-GR" dirty="0">
                <a:latin typeface="Arial" panose="020B0604020202020204" pitchFamily="34" charset="0"/>
                <a:cs typeface="Arial" panose="020B0604020202020204" pitchFamily="34" charset="0"/>
              </a:rPr>
              <a:t>, κ.ά.) στα οποία οι πρώτες ύλες αλατίζονται, συνήθως με </a:t>
            </a:r>
            <a:r>
              <a:rPr lang="el-GR" dirty="0" smtClean="0">
                <a:latin typeface="Arial" panose="020B0604020202020204" pitchFamily="34" charset="0"/>
                <a:cs typeface="Arial" panose="020B0604020202020204" pitchFamily="34" charset="0"/>
              </a:rPr>
              <a:t>έγχυση </a:t>
            </a:r>
            <a:r>
              <a:rPr lang="el-GR" dirty="0">
                <a:latin typeface="Arial" panose="020B0604020202020204" pitchFamily="34" charset="0"/>
                <a:cs typeface="Arial" panose="020B0604020202020204" pitchFamily="34" charset="0"/>
              </a:rPr>
              <a:t>άλμης στη μάζα του μυός, στη συνέχεια υποβάλλονται σε μάλαξη και </a:t>
            </a:r>
            <a:r>
              <a:rPr lang="el-GR" dirty="0" smtClean="0">
                <a:latin typeface="Arial" panose="020B0604020202020204" pitchFamily="34" charset="0"/>
                <a:cs typeface="Arial" panose="020B0604020202020204" pitchFamily="34" charset="0"/>
              </a:rPr>
              <a:t>σε θερμική </a:t>
            </a:r>
            <a:r>
              <a:rPr lang="el-GR" dirty="0">
                <a:latin typeface="Arial" panose="020B0604020202020204" pitchFamily="34" charset="0"/>
                <a:cs typeface="Arial" panose="020B0604020202020204" pitchFamily="34" charset="0"/>
              </a:rPr>
              <a:t>επεξεργασία με σκοπό την καταστροφή των μικροοργανισμών και την πήξη των πρωτεϊνών</a:t>
            </a:r>
            <a:r>
              <a:rPr lang="el-GR" dirty="0" smtClean="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86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Vertical)">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6"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dirty="0" smtClean="0"/>
              <a:t>Επεξεργασμένο κρέας(2) </a:t>
            </a:r>
            <a:endParaRPr lang="el-GR" dirty="0"/>
          </a:p>
        </p:txBody>
      </p:sp>
      <p:sp>
        <p:nvSpPr>
          <p:cNvPr id="8" name="TextBox 7"/>
          <p:cNvSpPr txBox="1"/>
          <p:nvPr/>
        </p:nvSpPr>
        <p:spPr>
          <a:xfrm>
            <a:off x="423910" y="1268760"/>
            <a:ext cx="8352928" cy="400110"/>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Οι κατηγορίες προϊόντων με βάση το κρέας είναι: </a:t>
            </a:r>
            <a:endParaRPr lang="el-GR" sz="2000" dirty="0">
              <a:latin typeface="Arial" panose="020B0604020202020204" pitchFamily="34" charset="0"/>
              <a:cs typeface="Arial" panose="020B0604020202020204" pitchFamily="34" charset="0"/>
            </a:endParaRPr>
          </a:p>
        </p:txBody>
      </p:sp>
      <p:sp>
        <p:nvSpPr>
          <p:cNvPr id="6" name="TextBox 5"/>
          <p:cNvSpPr txBox="1"/>
          <p:nvPr/>
        </p:nvSpPr>
        <p:spPr>
          <a:xfrm>
            <a:off x="251520" y="1772816"/>
            <a:ext cx="8352928" cy="1477328"/>
          </a:xfrm>
          <a:prstGeom prst="rect">
            <a:avLst/>
          </a:prstGeom>
          <a:noFill/>
        </p:spPr>
        <p:txBody>
          <a:bodyPr wrap="square" rtlCol="0">
            <a:spAutoFit/>
          </a:bodyPr>
          <a:lstStyle/>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Προϊόντα θερμικής επεξεργασίας από αυτούσια τεμάχια κρέατος και </a:t>
            </a:r>
            <a:r>
              <a:rPr lang="el-GR" b="1" dirty="0" err="1">
                <a:latin typeface="Arial" panose="020B0604020202020204" pitchFamily="34" charset="0"/>
                <a:cs typeface="Arial" panose="020B0604020202020204" pitchFamily="34" charset="0"/>
              </a:rPr>
              <a:t>σύγ</a:t>
            </a:r>
            <a:r>
              <a:rPr lang="el-GR" b="1" dirty="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a:p>
            <a:r>
              <a:rPr lang="el-GR" b="1" dirty="0" err="1">
                <a:latin typeface="Arial" panose="020B0604020202020204" pitchFamily="34" charset="0"/>
                <a:cs typeface="Arial" panose="020B0604020202020204" pitchFamily="34" charset="0"/>
              </a:rPr>
              <a:t>κοπτο</a:t>
            </a:r>
            <a:r>
              <a:rPr lang="el-GR" b="1" dirty="0">
                <a:latin typeface="Arial" panose="020B0604020202020204" pitchFamily="34" charset="0"/>
                <a:cs typeface="Arial" panose="020B0604020202020204" pitchFamily="34" charset="0"/>
              </a:rPr>
              <a:t> κρέας </a:t>
            </a:r>
            <a:r>
              <a:rPr lang="el-GR" dirty="0">
                <a:latin typeface="Arial" panose="020B0604020202020204" pitchFamily="34" charset="0"/>
                <a:cs typeface="Arial" panose="020B0604020202020204" pitchFamily="34" charset="0"/>
              </a:rPr>
              <a:t>(π.χ. σπάλα βραστή, φιλέτο, </a:t>
            </a:r>
            <a:r>
              <a:rPr lang="el-GR" dirty="0" err="1">
                <a:latin typeface="Arial" panose="020B0604020202020204" pitchFamily="34" charset="0"/>
                <a:cs typeface="Arial" panose="020B0604020202020204" pitchFamily="34" charset="0"/>
              </a:rPr>
              <a:t>ζαμπονέλο</a:t>
            </a:r>
            <a:r>
              <a:rPr lang="el-GR" dirty="0">
                <a:latin typeface="Arial" panose="020B0604020202020204" pitchFamily="34" charset="0"/>
                <a:cs typeface="Arial" panose="020B0604020202020204" pitchFamily="34" charset="0"/>
              </a:rPr>
              <a:t>, κ.ά.) τα οποία παράγονται</a:t>
            </a:r>
          </a:p>
          <a:p>
            <a:r>
              <a:rPr lang="el-GR" dirty="0">
                <a:latin typeface="Arial" panose="020B0604020202020204" pitchFamily="34" charset="0"/>
                <a:cs typeface="Arial" panose="020B0604020202020204" pitchFamily="34" charset="0"/>
              </a:rPr>
              <a:t>από μικρά τεμάχια κρέατος και μια μικρή ποσότητα </a:t>
            </a:r>
            <a:r>
              <a:rPr lang="el-GR" dirty="0" err="1">
                <a:latin typeface="Arial" panose="020B0604020202020204" pitchFamily="34" charset="0"/>
                <a:cs typeface="Arial" panose="020B0604020202020204" pitchFamily="34" charset="0"/>
              </a:rPr>
              <a:t>λεπτοτεμαχισμένης</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κρεα</a:t>
            </a:r>
            <a:r>
              <a:rPr lang="el-GR" dirty="0">
                <a:latin typeface="Arial" panose="020B0604020202020204" pitchFamily="34" charset="0"/>
                <a:cs typeface="Arial" panose="020B0604020202020204" pitchFamily="34" charset="0"/>
              </a:rPr>
              <a:t>-</a:t>
            </a:r>
          </a:p>
          <a:p>
            <a:r>
              <a:rPr lang="el-GR" dirty="0" err="1">
                <a:latin typeface="Arial" panose="020B0604020202020204" pitchFamily="34" charset="0"/>
                <a:cs typeface="Arial" panose="020B0604020202020204" pitchFamily="34" charset="0"/>
              </a:rPr>
              <a:t>τόπαστας</a:t>
            </a:r>
            <a:r>
              <a:rPr lang="el-GR" dirty="0">
                <a:latin typeface="Arial" panose="020B0604020202020204" pitchFamily="34" charset="0"/>
                <a:cs typeface="Arial" panose="020B0604020202020204" pitchFamily="34" charset="0"/>
              </a:rPr>
              <a:t> ή δημιουργείται από τη διάλυση των </a:t>
            </a:r>
            <a:r>
              <a:rPr lang="el-GR" dirty="0" err="1">
                <a:latin typeface="Arial" panose="020B0604020202020204" pitchFamily="34" charset="0"/>
                <a:cs typeface="Arial" panose="020B0604020202020204" pitchFamily="34" charset="0"/>
              </a:rPr>
              <a:t>μυικών</a:t>
            </a:r>
            <a:r>
              <a:rPr lang="el-GR" dirty="0">
                <a:latin typeface="Arial" panose="020B0604020202020204" pitchFamily="34" charset="0"/>
                <a:cs typeface="Arial" panose="020B0604020202020204" pitchFamily="34" charset="0"/>
              </a:rPr>
              <a:t> πρωτεϊνών κατά τη </a:t>
            </a:r>
            <a:r>
              <a:rPr lang="el-GR" dirty="0" err="1">
                <a:latin typeface="Arial" panose="020B0604020202020204" pitchFamily="34" charset="0"/>
                <a:cs typeface="Arial" panose="020B0604020202020204" pitchFamily="34" charset="0"/>
              </a:rPr>
              <a:t>διάρ</a:t>
            </a:r>
            <a:r>
              <a:rPr lang="el-GR" dirty="0">
                <a:latin typeface="Arial" panose="020B0604020202020204" pitchFamily="34" charset="0"/>
                <a:cs typeface="Arial" panose="020B0604020202020204" pitchFamily="34" charset="0"/>
              </a:rPr>
              <a:t>-</a:t>
            </a:r>
          </a:p>
          <a:p>
            <a:r>
              <a:rPr lang="el-GR" dirty="0" err="1">
                <a:latin typeface="Arial" panose="020B0604020202020204" pitchFamily="34" charset="0"/>
                <a:cs typeface="Arial" panose="020B0604020202020204" pitchFamily="34" charset="0"/>
              </a:rPr>
              <a:t>κεια</a:t>
            </a:r>
            <a:r>
              <a:rPr lang="el-GR" dirty="0">
                <a:latin typeface="Arial" panose="020B0604020202020204" pitchFamily="34" charset="0"/>
                <a:cs typeface="Arial" panose="020B0604020202020204" pitchFamily="34" charset="0"/>
              </a:rPr>
              <a:t> της μάλαξης των τεμαχίων κρέατος με την άλμη.</a:t>
            </a:r>
          </a:p>
        </p:txBody>
      </p:sp>
      <p:sp>
        <p:nvSpPr>
          <p:cNvPr id="9" name="TextBox 8"/>
          <p:cNvSpPr txBox="1"/>
          <p:nvPr/>
        </p:nvSpPr>
        <p:spPr>
          <a:xfrm>
            <a:off x="251520" y="3250144"/>
            <a:ext cx="8352928" cy="1508105"/>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a:t> </a:t>
            </a:r>
            <a:r>
              <a:rPr lang="el-GR" b="1" dirty="0">
                <a:latin typeface="Arial" panose="020B0604020202020204" pitchFamily="34" charset="0"/>
                <a:cs typeface="Arial" panose="020B0604020202020204" pitchFamily="34" charset="0"/>
              </a:rPr>
              <a:t>Προϊόντα αέρος ή ωρίμανσης από </a:t>
            </a:r>
            <a:r>
              <a:rPr lang="el-GR" b="1" dirty="0" err="1">
                <a:latin typeface="Arial" panose="020B0604020202020204" pitchFamily="34" charset="0"/>
                <a:cs typeface="Arial" panose="020B0604020202020204" pitchFamily="34" charset="0"/>
              </a:rPr>
              <a:t>σύγκοπτο</a:t>
            </a:r>
            <a:r>
              <a:rPr lang="el-GR" b="1" dirty="0">
                <a:latin typeface="Arial" panose="020B0604020202020204" pitchFamily="34" charset="0"/>
                <a:cs typeface="Arial" panose="020B0604020202020204" pitchFamily="34" charset="0"/>
              </a:rPr>
              <a:t> κρέας</a:t>
            </a:r>
            <a:r>
              <a:rPr lang="el-GR" dirty="0">
                <a:latin typeface="Arial" panose="020B0604020202020204" pitchFamily="34" charset="0"/>
                <a:cs typeface="Arial" panose="020B0604020202020204" pitchFamily="34" charset="0"/>
              </a:rPr>
              <a:t>. Τα προϊόντα αυτά μετά</a:t>
            </a:r>
          </a:p>
          <a:p>
            <a:r>
              <a:rPr lang="el-GR" dirty="0">
                <a:latin typeface="Arial" panose="020B0604020202020204" pitchFamily="34" charset="0"/>
                <a:cs typeface="Arial" panose="020B0604020202020204" pitchFamily="34" charset="0"/>
              </a:rPr>
              <a:t>τον τεμαχισμό του κρέατος, </a:t>
            </a:r>
            <a:r>
              <a:rPr lang="el-GR" dirty="0" err="1">
                <a:latin typeface="Arial" panose="020B0604020202020204" pitchFamily="34" charset="0"/>
                <a:cs typeface="Arial" panose="020B0604020202020204" pitchFamily="34" charset="0"/>
              </a:rPr>
              <a:t>ενθηκεύονται</a:t>
            </a:r>
            <a:r>
              <a:rPr lang="el-GR" dirty="0">
                <a:latin typeface="Arial" panose="020B0604020202020204" pitchFamily="34" charset="0"/>
                <a:cs typeface="Arial" panose="020B0604020202020204" pitchFamily="34" charset="0"/>
              </a:rPr>
              <a:t> σε φυσικές ή τεχνητές διαπερατές</a:t>
            </a:r>
          </a:p>
          <a:p>
            <a:r>
              <a:rPr lang="el-GR" dirty="0">
                <a:latin typeface="Arial" panose="020B0604020202020204" pitchFamily="34" charset="0"/>
                <a:cs typeface="Arial" panose="020B0604020202020204" pitchFamily="34" charset="0"/>
              </a:rPr>
              <a:t>θήκες και υφίστανται την ενδεδειγμένη ζύμωση –ωρίμαση και στη συνέχεια </a:t>
            </a:r>
            <a:r>
              <a:rPr lang="el-GR" dirty="0" err="1">
                <a:latin typeface="Arial" panose="020B0604020202020204" pitchFamily="34" charset="0"/>
                <a:cs typeface="Arial" panose="020B0604020202020204" pitchFamily="34" charset="0"/>
              </a:rPr>
              <a:t>αφυ</a:t>
            </a:r>
            <a:r>
              <a:rPr lang="el-GR" dirty="0">
                <a:latin typeface="Arial" panose="020B0604020202020204" pitchFamily="34" charset="0"/>
                <a:cs typeface="Arial" panose="020B0604020202020204" pitchFamily="34" charset="0"/>
              </a:rPr>
              <a:t>-</a:t>
            </a:r>
          </a:p>
          <a:p>
            <a:r>
              <a:rPr lang="el-GR" dirty="0" err="1">
                <a:latin typeface="Arial" panose="020B0604020202020204" pitchFamily="34" charset="0"/>
                <a:cs typeface="Arial" panose="020B0604020202020204" pitchFamily="34" charset="0"/>
              </a:rPr>
              <a:t>δάτωση</a:t>
            </a:r>
            <a:r>
              <a:rPr lang="el-GR" dirty="0">
                <a:latin typeface="Arial" panose="020B0604020202020204" pitchFamily="34" charset="0"/>
                <a:cs typeface="Arial" panose="020B0604020202020204" pitchFamily="34" charset="0"/>
              </a:rPr>
              <a:t> σε φυσικό ή τεχνητό περιβάλλον ή και </a:t>
            </a:r>
            <a:r>
              <a:rPr lang="el-GR" dirty="0" err="1" smtClean="0">
                <a:latin typeface="Arial" panose="020B0604020202020204" pitchFamily="34" charset="0"/>
                <a:cs typeface="Arial" panose="020B0604020202020204" pitchFamily="34" charset="0"/>
              </a:rPr>
              <a:t>κάπνιση</a:t>
            </a:r>
            <a:r>
              <a:rPr lang="el-GR" dirty="0">
                <a:latin typeface="Arial" panose="020B0604020202020204" pitchFamily="34" charset="0"/>
                <a:cs typeface="Arial" panose="020B0604020202020204" pitchFamily="34" charset="0"/>
              </a:rPr>
              <a:t>.</a:t>
            </a:r>
          </a:p>
          <a:p>
            <a:endParaRPr lang="el-GR" dirty="0">
              <a:latin typeface="Arial" panose="020B0604020202020204" pitchFamily="34" charset="0"/>
              <a:cs typeface="Arial" panose="020B0604020202020204" pitchFamily="34" charset="0"/>
            </a:endParaRPr>
          </a:p>
        </p:txBody>
      </p:sp>
      <p:sp>
        <p:nvSpPr>
          <p:cNvPr id="10" name="TextBox 9"/>
          <p:cNvSpPr txBox="1"/>
          <p:nvPr/>
        </p:nvSpPr>
        <p:spPr>
          <a:xfrm>
            <a:off x="251520" y="4653135"/>
            <a:ext cx="8352928" cy="1508105"/>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b="1" dirty="0" smtClean="0">
                <a:latin typeface="Arial" panose="020B0604020202020204" pitchFamily="34" charset="0"/>
                <a:cs typeface="Arial" panose="020B0604020202020204" pitchFamily="34" charset="0"/>
              </a:rPr>
              <a:t>Προϊόντα ωρίμασης </a:t>
            </a:r>
            <a:r>
              <a:rPr lang="el-GR" b="1" dirty="0">
                <a:latin typeface="Arial" panose="020B0604020202020204" pitchFamily="34" charset="0"/>
                <a:cs typeface="Arial" panose="020B0604020202020204" pitchFamily="34" charset="0"/>
              </a:rPr>
              <a:t>από αυτούσια τεμάχια κρέατος </a:t>
            </a:r>
            <a:r>
              <a:rPr lang="el-GR" dirty="0">
                <a:latin typeface="Arial" panose="020B0604020202020204" pitchFamily="34" charset="0"/>
                <a:cs typeface="Arial" panose="020B0604020202020204" pitchFamily="34" charset="0"/>
              </a:rPr>
              <a:t>(π.χ. χοιρομέρι, </a:t>
            </a:r>
            <a:r>
              <a:rPr lang="el-GR" dirty="0" smtClean="0">
                <a:latin typeface="Arial" panose="020B0604020202020204" pitchFamily="34" charset="0"/>
                <a:cs typeface="Arial" panose="020B0604020202020204" pitchFamily="34" charset="0"/>
              </a:rPr>
              <a:t>χοιρομέρι Πάρμας </a:t>
            </a:r>
            <a:r>
              <a:rPr lang="el-GR" dirty="0">
                <a:latin typeface="Arial" panose="020B0604020202020204" pitchFamily="34" charset="0"/>
                <a:cs typeface="Arial" panose="020B0604020202020204" pitchFamily="34" charset="0"/>
              </a:rPr>
              <a:t>κ.ά.) τα οποία αφού υποστούν πρώτα ξηρή ή υγρή </a:t>
            </a:r>
            <a:r>
              <a:rPr lang="el-GR" dirty="0" err="1">
                <a:latin typeface="Arial" panose="020B0604020202020204" pitchFamily="34" charset="0"/>
                <a:cs typeface="Arial" panose="020B0604020202020204" pitchFamily="34" charset="0"/>
              </a:rPr>
              <a:t>αλιπάστωση</a:t>
            </a:r>
            <a:r>
              <a:rPr lang="el-GR" dirty="0">
                <a:latin typeface="Arial" panose="020B0604020202020204" pitchFamily="34" charset="0"/>
                <a:cs typeface="Arial" panose="020B0604020202020204" pitchFamily="34" charset="0"/>
              </a:rPr>
              <a:t> ή </a:t>
            </a:r>
            <a:r>
              <a:rPr lang="el-GR" dirty="0" smtClean="0">
                <a:latin typeface="Arial" panose="020B0604020202020204" pitchFamily="34" charset="0"/>
                <a:cs typeface="Arial" panose="020B0604020202020204" pitchFamily="34" charset="0"/>
              </a:rPr>
              <a:t>και </a:t>
            </a:r>
            <a:r>
              <a:rPr lang="el-GR" dirty="0" err="1" smtClean="0">
                <a:latin typeface="Arial" panose="020B0604020202020204" pitchFamily="34" charset="0"/>
                <a:cs typeface="Arial" panose="020B0604020202020204" pitchFamily="34" charset="0"/>
              </a:rPr>
              <a:t>κάπνιση</a:t>
            </a:r>
            <a:r>
              <a:rPr lang="el-GR" dirty="0">
                <a:latin typeface="Arial" panose="020B0604020202020204" pitchFamily="34" charset="0"/>
                <a:cs typeface="Arial" panose="020B0604020202020204" pitchFamily="34" charset="0"/>
              </a:rPr>
              <a:t>, στη συνέχεια ωριμάζουν σε φυσικό ή τεχνητό περιβάλλον για </a:t>
            </a:r>
            <a:r>
              <a:rPr lang="el-GR" dirty="0" smtClean="0">
                <a:latin typeface="Arial" panose="020B0604020202020204" pitchFamily="34" charset="0"/>
                <a:cs typeface="Arial" panose="020B0604020202020204" pitchFamily="34" charset="0"/>
              </a:rPr>
              <a:t>χρονικό διάστημα </a:t>
            </a:r>
            <a:r>
              <a:rPr lang="el-GR" dirty="0">
                <a:latin typeface="Arial" panose="020B0604020202020204" pitchFamily="34" charset="0"/>
                <a:cs typeface="Arial" panose="020B0604020202020204" pitchFamily="34" charset="0"/>
              </a:rPr>
              <a:t>που εξαρτάται από το είδος του προϊόντος.</a:t>
            </a:r>
          </a:p>
          <a:p>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669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smtClean="0"/>
              <a:t>Επεξεργασμένο κρέας(3) </a:t>
            </a:r>
            <a:endParaRPr lang="el-GR" dirty="0"/>
          </a:p>
        </p:txBody>
      </p:sp>
      <p:sp>
        <p:nvSpPr>
          <p:cNvPr id="8" name="TextBox 7"/>
          <p:cNvSpPr txBox="1"/>
          <p:nvPr/>
        </p:nvSpPr>
        <p:spPr>
          <a:xfrm>
            <a:off x="423910" y="1268760"/>
            <a:ext cx="8352928" cy="400110"/>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Οι κατηγορίες προϊόντων με βάση το κρέας είναι: </a:t>
            </a:r>
            <a:endParaRPr lang="el-GR" sz="2000" dirty="0">
              <a:latin typeface="Arial" panose="020B0604020202020204" pitchFamily="34" charset="0"/>
              <a:cs typeface="Arial" panose="020B0604020202020204" pitchFamily="34" charset="0"/>
            </a:endParaRPr>
          </a:p>
        </p:txBody>
      </p:sp>
      <p:sp>
        <p:nvSpPr>
          <p:cNvPr id="6" name="TextBox 5"/>
          <p:cNvSpPr txBox="1"/>
          <p:nvPr/>
        </p:nvSpPr>
        <p:spPr>
          <a:xfrm>
            <a:off x="251520" y="1772816"/>
            <a:ext cx="8352928" cy="1200329"/>
          </a:xfrm>
          <a:prstGeom prst="rect">
            <a:avLst/>
          </a:prstGeom>
          <a:noFill/>
        </p:spPr>
        <p:txBody>
          <a:bodyPr wrap="square" rtlCol="0">
            <a:spAutoFit/>
          </a:bodyPr>
          <a:lstStyle/>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Προϊόντα </a:t>
            </a:r>
            <a:r>
              <a:rPr lang="el-GR" b="1" dirty="0" err="1">
                <a:latin typeface="Arial" panose="020B0604020202020204" pitchFamily="34" charset="0"/>
                <a:cs typeface="Arial" panose="020B0604020202020204" pitchFamily="34" charset="0"/>
              </a:rPr>
              <a:t>ημίξερα</a:t>
            </a:r>
            <a:r>
              <a:rPr lang="el-GR" b="1" dirty="0">
                <a:latin typeface="Arial" panose="020B0604020202020204" pitchFamily="34" charset="0"/>
                <a:cs typeface="Arial" panose="020B0604020202020204" pitchFamily="34" charset="0"/>
              </a:rPr>
              <a:t> μερικής ωρίμανσης </a:t>
            </a:r>
            <a:r>
              <a:rPr lang="el-GR" dirty="0">
                <a:latin typeface="Arial" panose="020B0604020202020204" pitchFamily="34" charset="0"/>
                <a:cs typeface="Arial" panose="020B0604020202020204" pitchFamily="34" charset="0"/>
              </a:rPr>
              <a:t>τα οποία παράγονται από </a:t>
            </a:r>
            <a:r>
              <a:rPr lang="el-GR" dirty="0" err="1">
                <a:latin typeface="Arial" panose="020B0604020202020204" pitchFamily="34" charset="0"/>
                <a:cs typeface="Arial" panose="020B0604020202020204" pitchFamily="34" charset="0"/>
              </a:rPr>
              <a:t>σύγκοπτο</a:t>
            </a:r>
            <a:endParaRPr lang="el-GR" dirty="0">
              <a:latin typeface="Arial" panose="020B0604020202020204" pitchFamily="34" charset="0"/>
              <a:cs typeface="Arial" panose="020B0604020202020204" pitchFamily="34" charset="0"/>
            </a:endParaRPr>
          </a:p>
          <a:p>
            <a:r>
              <a:rPr lang="el-GR" dirty="0">
                <a:latin typeface="Arial" panose="020B0604020202020204" pitchFamily="34" charset="0"/>
                <a:cs typeface="Arial" panose="020B0604020202020204" pitchFamily="34" charset="0"/>
              </a:rPr>
              <a:t>κρέας. Αρχικά τεμαχίζονται και στη συνέχεια </a:t>
            </a:r>
            <a:r>
              <a:rPr lang="el-GR" dirty="0" err="1">
                <a:latin typeface="Arial" panose="020B0604020202020204" pitchFamily="34" charset="0"/>
                <a:cs typeface="Arial" panose="020B0604020202020204" pitchFamily="34" charset="0"/>
              </a:rPr>
              <a:t>ενθηκεύονται</a:t>
            </a:r>
            <a:r>
              <a:rPr lang="el-GR" dirty="0">
                <a:latin typeface="Arial" panose="020B0604020202020204" pitchFamily="34" charset="0"/>
                <a:cs typeface="Arial" panose="020B0604020202020204" pitchFamily="34" charset="0"/>
              </a:rPr>
              <a:t> σε φυσικές ή τεχνητές</a:t>
            </a:r>
          </a:p>
          <a:p>
            <a:r>
              <a:rPr lang="el-GR" dirty="0">
                <a:latin typeface="Arial" panose="020B0604020202020204" pitchFamily="34" charset="0"/>
                <a:cs typeface="Arial" panose="020B0604020202020204" pitchFamily="34" charset="0"/>
              </a:rPr>
              <a:t>διαπερατές θήκες και ακολούθως υφίστανται μερική ωρίμανση, θερμική </a:t>
            </a:r>
            <a:r>
              <a:rPr lang="el-GR" dirty="0" err="1">
                <a:latin typeface="Arial" panose="020B0604020202020204" pitchFamily="34" charset="0"/>
                <a:cs typeface="Arial" panose="020B0604020202020204" pitchFamily="34" charset="0"/>
              </a:rPr>
              <a:t>επε</a:t>
            </a:r>
            <a:r>
              <a:rPr lang="el-GR" dirty="0">
                <a:latin typeface="Arial" panose="020B0604020202020204" pitchFamily="34" charset="0"/>
                <a:cs typeface="Arial" panose="020B0604020202020204" pitchFamily="34" charset="0"/>
              </a:rPr>
              <a:t>-</a:t>
            </a:r>
          </a:p>
          <a:p>
            <a:r>
              <a:rPr lang="el-GR" dirty="0" err="1">
                <a:latin typeface="Arial" panose="020B0604020202020204" pitchFamily="34" charset="0"/>
                <a:cs typeface="Arial" panose="020B0604020202020204" pitchFamily="34" charset="0"/>
              </a:rPr>
              <a:t>ξεργασία</a:t>
            </a: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κάπνιση</a:t>
            </a:r>
            <a:r>
              <a:rPr lang="el-GR" dirty="0">
                <a:latin typeface="Arial" panose="020B0604020202020204" pitchFamily="34" charset="0"/>
                <a:cs typeface="Arial" panose="020B0604020202020204" pitchFamily="34" charset="0"/>
              </a:rPr>
              <a:t> και αφυδάτωση</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
        <p:nvSpPr>
          <p:cNvPr id="9" name="TextBox 8"/>
          <p:cNvSpPr txBox="1"/>
          <p:nvPr/>
        </p:nvSpPr>
        <p:spPr>
          <a:xfrm>
            <a:off x="226301" y="3068085"/>
            <a:ext cx="8352928" cy="2339102"/>
          </a:xfrm>
          <a:prstGeom prst="rect">
            <a:avLst/>
          </a:prstGeom>
          <a:noFill/>
        </p:spPr>
        <p:txBody>
          <a:bodyPr wrap="square" rtlCol="0">
            <a:spAutoFit/>
          </a:bodyPr>
          <a:lstStyle/>
          <a:p>
            <a:r>
              <a:rPr lang="el-GR" sz="2000"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Νωπά ή ωμά αλλαντικά </a:t>
            </a:r>
            <a:r>
              <a:rPr lang="el-GR" dirty="0">
                <a:latin typeface="Arial" panose="020B0604020202020204" pitchFamily="34" charset="0"/>
                <a:cs typeface="Arial" panose="020B0604020202020204" pitchFamily="34" charset="0"/>
              </a:rPr>
              <a:t>(π.χ. λουκάνικα) τα οποία μετά τον τεμαχισμό των </a:t>
            </a:r>
            <a:r>
              <a:rPr lang="el-GR" dirty="0" smtClean="0">
                <a:latin typeface="Arial" panose="020B0604020202020204" pitchFamily="34" charset="0"/>
                <a:cs typeface="Arial" panose="020B0604020202020204" pitchFamily="34" charset="0"/>
              </a:rPr>
              <a:t>πρώτων </a:t>
            </a:r>
            <a:r>
              <a:rPr lang="el-GR" dirty="0">
                <a:latin typeface="Arial" panose="020B0604020202020204" pitchFamily="34" charset="0"/>
                <a:cs typeface="Arial" panose="020B0604020202020204" pitchFamily="34" charset="0"/>
              </a:rPr>
              <a:t>υλών αυτές υποβάλλονται σε ήπια μάλαξη με το αλάτι και τα διάφορα </a:t>
            </a:r>
            <a:r>
              <a:rPr lang="el-GR" dirty="0" smtClean="0">
                <a:latin typeface="Arial" panose="020B0604020202020204" pitchFamily="34" charset="0"/>
                <a:cs typeface="Arial" panose="020B0604020202020204" pitchFamily="34" charset="0"/>
              </a:rPr>
              <a:t>άλλα πρόσθετα</a:t>
            </a:r>
            <a:r>
              <a:rPr lang="el-GR" dirty="0">
                <a:latin typeface="Arial" panose="020B0604020202020204" pitchFamily="34" charset="0"/>
                <a:cs typeface="Arial" panose="020B0604020202020204" pitchFamily="34" charset="0"/>
              </a:rPr>
              <a:t>. Στην Κύπρο χρησιμοποιείται ως πρόσθετο το κρασί το οποίο </a:t>
            </a:r>
            <a:r>
              <a:rPr lang="el-GR" dirty="0" smtClean="0">
                <a:latin typeface="Arial" panose="020B0604020202020204" pitchFamily="34" charset="0"/>
                <a:cs typeface="Arial" panose="020B0604020202020204" pitchFamily="34" charset="0"/>
              </a:rPr>
              <a:t>χρησιμοποιείται </a:t>
            </a:r>
            <a:r>
              <a:rPr lang="el-GR" dirty="0">
                <a:latin typeface="Arial" panose="020B0604020202020204" pitchFamily="34" charset="0"/>
                <a:cs typeface="Arial" panose="020B0604020202020204" pitchFamily="34" charset="0"/>
              </a:rPr>
              <a:t>ως φυσικό συντηρητικό καθώς προσδίδει χαρακτηριστική οσμή,</a:t>
            </a:r>
          </a:p>
          <a:p>
            <a:r>
              <a:rPr lang="el-GR" dirty="0">
                <a:latin typeface="Arial" panose="020B0604020202020204" pitchFamily="34" charset="0"/>
                <a:cs typeface="Arial" panose="020B0604020202020204" pitchFamily="34" charset="0"/>
              </a:rPr>
              <a:t>γεύση και χρώμα στο προϊόν. Στη συνέχεια </a:t>
            </a:r>
            <a:r>
              <a:rPr lang="el-GR" dirty="0" err="1">
                <a:latin typeface="Arial" panose="020B0604020202020204" pitchFamily="34" charset="0"/>
                <a:cs typeface="Arial" panose="020B0604020202020204" pitchFamily="34" charset="0"/>
              </a:rPr>
              <a:t>ενθηκεύονται</a:t>
            </a:r>
            <a:r>
              <a:rPr lang="el-GR" dirty="0">
                <a:latin typeface="Arial" panose="020B0604020202020204" pitchFamily="34" charset="0"/>
                <a:cs typeface="Arial" panose="020B0604020202020204" pitchFamily="34" charset="0"/>
              </a:rPr>
              <a:t> σε βρώσιμες θήκες,</a:t>
            </a:r>
          </a:p>
          <a:p>
            <a:r>
              <a:rPr lang="el-GR" dirty="0">
                <a:latin typeface="Arial" panose="020B0604020202020204" pitchFamily="34" charset="0"/>
                <a:cs typeface="Arial" panose="020B0604020202020204" pitchFamily="34" charset="0"/>
              </a:rPr>
              <a:t>υφίστανται μερική αφυδάτωση ή και </a:t>
            </a:r>
            <a:r>
              <a:rPr lang="el-GR" dirty="0" err="1">
                <a:latin typeface="Arial" panose="020B0604020202020204" pitchFamily="34" charset="0"/>
                <a:cs typeface="Arial" panose="020B0604020202020204" pitchFamily="34" charset="0"/>
              </a:rPr>
              <a:t>κάπνιση</a:t>
            </a:r>
            <a:r>
              <a:rPr lang="el-GR" dirty="0">
                <a:latin typeface="Arial" panose="020B0604020202020204" pitchFamily="34" charset="0"/>
                <a:cs typeface="Arial" panose="020B0604020202020204" pitchFamily="34" charset="0"/>
              </a:rPr>
              <a:t>. Καταναλώνονται πάντα μετά την</a:t>
            </a:r>
          </a:p>
          <a:p>
            <a:r>
              <a:rPr lang="el-GR" dirty="0">
                <a:latin typeface="Arial" panose="020B0604020202020204" pitchFamily="34" charset="0"/>
                <a:cs typeface="Arial" panose="020B0604020202020204" pitchFamily="34" charset="0"/>
              </a:rPr>
              <a:t>θερμική επεξεργασία (ψήσιμο, τηγάνισμα).</a:t>
            </a:r>
          </a:p>
          <a:p>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19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80">
                                          <p:stCondLst>
                                            <p:cond delay="0"/>
                                          </p:stCondLst>
                                        </p:cTn>
                                        <p:tgtEl>
                                          <p:spTgt spid="9"/>
                                        </p:tgtEl>
                                      </p:cBhvr>
                                    </p:animEffect>
                                    <p:anim calcmode="lin" valueType="num">
                                      <p:cBhvr>
                                        <p:cTn id="2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3" dur="26">
                                          <p:stCondLst>
                                            <p:cond delay="650"/>
                                          </p:stCondLst>
                                        </p:cTn>
                                        <p:tgtEl>
                                          <p:spTgt spid="9"/>
                                        </p:tgtEl>
                                      </p:cBhvr>
                                      <p:to x="100000" y="60000"/>
                                    </p:animScale>
                                    <p:animScale>
                                      <p:cBhvr>
                                        <p:cTn id="34" dur="166" decel="50000">
                                          <p:stCondLst>
                                            <p:cond delay="676"/>
                                          </p:stCondLst>
                                        </p:cTn>
                                        <p:tgtEl>
                                          <p:spTgt spid="9"/>
                                        </p:tgtEl>
                                      </p:cBhvr>
                                      <p:to x="100000" y="100000"/>
                                    </p:animScale>
                                    <p:animScale>
                                      <p:cBhvr>
                                        <p:cTn id="35" dur="26">
                                          <p:stCondLst>
                                            <p:cond delay="1312"/>
                                          </p:stCondLst>
                                        </p:cTn>
                                        <p:tgtEl>
                                          <p:spTgt spid="9"/>
                                        </p:tgtEl>
                                      </p:cBhvr>
                                      <p:to x="100000" y="80000"/>
                                    </p:animScale>
                                    <p:animScale>
                                      <p:cBhvr>
                                        <p:cTn id="36" dur="166" decel="50000">
                                          <p:stCondLst>
                                            <p:cond delay="1338"/>
                                          </p:stCondLst>
                                        </p:cTn>
                                        <p:tgtEl>
                                          <p:spTgt spid="9"/>
                                        </p:tgtEl>
                                      </p:cBhvr>
                                      <p:to x="100000" y="100000"/>
                                    </p:animScale>
                                    <p:animScale>
                                      <p:cBhvr>
                                        <p:cTn id="37" dur="26">
                                          <p:stCondLst>
                                            <p:cond delay="1642"/>
                                          </p:stCondLst>
                                        </p:cTn>
                                        <p:tgtEl>
                                          <p:spTgt spid="9"/>
                                        </p:tgtEl>
                                      </p:cBhvr>
                                      <p:to x="100000" y="90000"/>
                                    </p:animScale>
                                    <p:animScale>
                                      <p:cBhvr>
                                        <p:cTn id="38" dur="166" decel="50000">
                                          <p:stCondLst>
                                            <p:cond delay="1668"/>
                                          </p:stCondLst>
                                        </p:cTn>
                                        <p:tgtEl>
                                          <p:spTgt spid="9"/>
                                        </p:tgtEl>
                                      </p:cBhvr>
                                      <p:to x="100000" y="100000"/>
                                    </p:animScale>
                                    <p:animScale>
                                      <p:cBhvr>
                                        <p:cTn id="39" dur="26">
                                          <p:stCondLst>
                                            <p:cond delay="1808"/>
                                          </p:stCondLst>
                                        </p:cTn>
                                        <p:tgtEl>
                                          <p:spTgt spid="9"/>
                                        </p:tgtEl>
                                      </p:cBhvr>
                                      <p:to x="100000" y="95000"/>
                                    </p:animScale>
                                    <p:animScale>
                                      <p:cBhvr>
                                        <p:cTn id="4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6"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 Μαλλί </a:t>
            </a:r>
            <a:endParaRPr lang="el-GR" dirty="0"/>
          </a:p>
        </p:txBody>
      </p:sp>
      <p:sp>
        <p:nvSpPr>
          <p:cNvPr id="8" name="TextBox 7"/>
          <p:cNvSpPr txBox="1"/>
          <p:nvPr/>
        </p:nvSpPr>
        <p:spPr>
          <a:xfrm>
            <a:off x="423910" y="1268760"/>
            <a:ext cx="8352928" cy="3724096"/>
          </a:xfrm>
          <a:prstGeom prst="rect">
            <a:avLst/>
          </a:prstGeom>
          <a:noFill/>
        </p:spPr>
        <p:txBody>
          <a:bodyPr wrap="square" rtlCol="0">
            <a:spAutoFit/>
          </a:bodyPr>
          <a:lstStyle/>
          <a:p>
            <a:pPr algn="just"/>
            <a:r>
              <a:rPr lang="el-GR" sz="2400" dirty="0">
                <a:latin typeface="Arial" panose="020B0604020202020204" pitchFamily="34" charset="0"/>
                <a:cs typeface="Arial" panose="020B0604020202020204" pitchFamily="34" charset="0"/>
              </a:rPr>
              <a:t>Στην «οικονομία των βουνών» της Κρήτης η κουρά των προβάτων και η παραγωγή μαλλιού για την υφαντική έπαιζε σπουδαίο ρόλο ακόμα και από τη Μινωική εποχή, όπως φαίνεται σε πινακίδες της Κνωσού. Παλαιότερα οι κτηνοτρόφοι περίμεναν με λαχτάρα το καλοκαίρι για να κουρέψουν τα πρόβατα και να εξασφαλίσουν το πολύτιμο μαλλί, με το οποίο έφτιαχναν τα ενδύματα και τα σκεπάσματα της οικογένειας, καθώς και τα προικιά των κοριτσιών τους.</a:t>
            </a:r>
          </a:p>
          <a:p>
            <a:r>
              <a:rPr lang="el-GR" sz="2000" dirty="0"/>
              <a:t> </a:t>
            </a:r>
          </a:p>
        </p:txBody>
      </p:sp>
    </p:spTree>
    <p:extLst>
      <p:ext uri="{BB962C8B-B14F-4D97-AF65-F5344CB8AC3E}">
        <p14:creationId xmlns:p14="http://schemas.microsoft.com/office/powerpoint/2010/main" val="165450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 Μαλλί </a:t>
            </a:r>
            <a:endParaRPr lang="el-GR" dirty="0"/>
          </a:p>
        </p:txBody>
      </p:sp>
      <p:sp>
        <p:nvSpPr>
          <p:cNvPr id="8" name="TextBox 7"/>
          <p:cNvSpPr txBox="1"/>
          <p:nvPr/>
        </p:nvSpPr>
        <p:spPr>
          <a:xfrm>
            <a:off x="405452" y="1124744"/>
            <a:ext cx="8352928" cy="2246769"/>
          </a:xfrm>
          <a:prstGeom prst="rect">
            <a:avLst/>
          </a:prstGeom>
          <a:noFill/>
        </p:spPr>
        <p:txBody>
          <a:bodyPr wrap="square" rtlCol="0">
            <a:spAutoFit/>
          </a:bodyPr>
          <a:lstStyle/>
          <a:p>
            <a:pPr algn="just"/>
            <a:r>
              <a:rPr lang="el-GR" sz="2000" dirty="0">
                <a:latin typeface="Arial" panose="020B0604020202020204" pitchFamily="34" charset="0"/>
                <a:cs typeface="Arial" panose="020B0604020202020204" pitchFamily="34" charset="0"/>
              </a:rPr>
              <a:t>Το μαλλί των προβάτων, είναι ένα υποπροϊόν που συγκεντρώνεται από το κούρεμα τους, που γίνεται αναγκαστικά για λόγους υγιεινής, αλλά και καλύτερης διαβίωσης των ζώων. Πριν από κάποιες δεκαετίες, τότε που οι ανάγκες και ο τρόπος ζωής ήταν διαφορετικός, το μαλλί είχε την αξία του μιας και αποτελούσε την πρώτη ύλη για πολλές βιοτεχνίες και βιομηχανίες για την κατασκευή και παραγωγή των υφαντών, φλοκωτών, σκεπασμάτων, χαλιών και </a:t>
            </a:r>
            <a:r>
              <a:rPr lang="el-GR" sz="2000" dirty="0" smtClean="0">
                <a:latin typeface="Arial" panose="020B0604020202020204" pitchFamily="34" charset="0"/>
                <a:cs typeface="Arial" panose="020B0604020202020204" pitchFamily="34" charset="0"/>
              </a:rPr>
              <a:t>ρούχων</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91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95536" y="404664"/>
            <a:ext cx="8229600" cy="580926"/>
          </a:xfrm>
        </p:spPr>
        <p:txBody>
          <a:bodyPr>
            <a:normAutofit fontScale="90000"/>
          </a:bodyPr>
          <a:lstStyle/>
          <a:p>
            <a:r>
              <a:rPr lang="el-GR" dirty="0" smtClean="0"/>
              <a:t> Μαλλί </a:t>
            </a:r>
            <a:endParaRPr lang="el-GR" dirty="0"/>
          </a:p>
        </p:txBody>
      </p:sp>
      <p:sp>
        <p:nvSpPr>
          <p:cNvPr id="2" name="Ορθογώνιο 1"/>
          <p:cNvSpPr/>
          <p:nvPr/>
        </p:nvSpPr>
        <p:spPr>
          <a:xfrm>
            <a:off x="323528" y="1124744"/>
            <a:ext cx="8424936" cy="4708981"/>
          </a:xfrm>
          <a:prstGeom prst="rect">
            <a:avLst/>
          </a:prstGeom>
        </p:spPr>
        <p:txBody>
          <a:bodyPr wrap="square">
            <a:spAutoFit/>
          </a:bodyPr>
          <a:lstStyle/>
          <a:p>
            <a:pPr algn="just"/>
            <a:r>
              <a:rPr lang="el-GR" sz="2000" dirty="0" smtClean="0">
                <a:latin typeface="Arial" panose="020B0604020202020204" pitchFamily="34" charset="0"/>
                <a:cs typeface="Arial" panose="020B0604020202020204" pitchFamily="34" charset="0"/>
              </a:rPr>
              <a:t>Με </a:t>
            </a:r>
            <a:r>
              <a:rPr lang="el-GR" sz="2000" dirty="0">
                <a:latin typeface="Arial" panose="020B0604020202020204" pitchFamily="34" charset="0"/>
                <a:cs typeface="Arial" panose="020B0604020202020204" pitchFamily="34" charset="0"/>
              </a:rPr>
              <a:t>το πέρασμα του χρόνου όμως οι ανάγκες και οι απαιτήσεις του ανθρώπου διαφοροποιήθηκαν και αυτό είχε σαν αποτέλεσμα να στραφεί στη χρήση νέων πρώτων υλών (βαμβάκι, συνθετικά κ.α.). Έτσι το μαλλί μη έχοντας την ανάλογη ζήτηση, έχασε την όποια αξία είχε και οι κτηνοτρόφοι, άρχισαν να το δίνουν σε πολύ χαμηλή τιμή σε κάποιους που το συγκέντρωναν για να το εξάγουν άπλυτο, με κύριο προορισμό την Ινδία, - ή πολλές φορές να το πετάνε στα ρέματα και όχι μόνο. Η Ένωση Αγροτικών Συνεταιρισμών Τρικάλων που ήταν και συνεχίζει να είναι συμπαραστάτης του αγρότη και του κτηνοτρόφου, βλέποντας την κατάσταση που δημιουργήθηκε σε κείνη τη χρονική στιγμή, αποφάσισε και ίδρυσε μεταξύ των άλλων εργοστασίων της και το </a:t>
            </a:r>
            <a:r>
              <a:rPr lang="el-GR" sz="2000" dirty="0" err="1">
                <a:latin typeface="Arial" panose="020B0604020202020204" pitchFamily="34" charset="0"/>
                <a:cs typeface="Arial" panose="020B0604020202020204" pitchFamily="34" charset="0"/>
              </a:rPr>
              <a:t>Εριοπλυντήριο</a:t>
            </a:r>
            <a:r>
              <a:rPr lang="el-GR" sz="2000" dirty="0">
                <a:latin typeface="Arial" panose="020B0604020202020204" pitchFamily="34" charset="0"/>
                <a:cs typeface="Arial" panose="020B0604020202020204" pitchFamily="34" charset="0"/>
              </a:rPr>
              <a:t>, πού άρχισε να λειτουργεί από το 1989 στη </a:t>
            </a:r>
            <a:r>
              <a:rPr lang="el-GR" sz="2000" dirty="0" err="1">
                <a:latin typeface="Arial" panose="020B0604020202020204" pitchFamily="34" charset="0"/>
                <a:cs typeface="Arial" panose="020B0604020202020204" pitchFamily="34" charset="0"/>
              </a:rPr>
              <a:t>Μεγάρχη</a:t>
            </a:r>
            <a:r>
              <a:rPr lang="el-GR" sz="2000" dirty="0">
                <a:latin typeface="Arial" panose="020B0604020202020204" pitchFamily="34" charset="0"/>
                <a:cs typeface="Arial" panose="020B0604020202020204" pitchFamily="34" charset="0"/>
              </a:rPr>
              <a:t> Τρικάλων, που βρίσκεται 15χλμ. περίπου από τα Τρίκαλα, προς την πλευρά της Καλαμπάκας.</a:t>
            </a:r>
            <a:br>
              <a:rPr lang="el-GR" sz="2000" dirty="0">
                <a:latin typeface="Arial" panose="020B0604020202020204" pitchFamily="34" charset="0"/>
                <a:cs typeface="Arial" panose="020B0604020202020204" pitchFamily="34" charset="0"/>
              </a:rPr>
            </a:b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24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95536" y="404664"/>
            <a:ext cx="8229600" cy="580926"/>
          </a:xfrm>
        </p:spPr>
        <p:txBody>
          <a:bodyPr>
            <a:normAutofit fontScale="90000"/>
          </a:bodyPr>
          <a:lstStyle/>
          <a:p>
            <a:r>
              <a:rPr lang="el-GR" dirty="0" smtClean="0"/>
              <a:t> Μαλλί </a:t>
            </a:r>
            <a:endParaRPr lang="el-GR" dirty="0"/>
          </a:p>
        </p:txBody>
      </p:sp>
      <p:pic>
        <p:nvPicPr>
          <p:cNvPr id="1026" name="Picture 2" descr="erioplunthri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96752"/>
            <a:ext cx="7200800"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85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95536" y="404664"/>
            <a:ext cx="8229600" cy="580926"/>
          </a:xfrm>
        </p:spPr>
        <p:txBody>
          <a:bodyPr>
            <a:normAutofit fontScale="90000"/>
          </a:bodyPr>
          <a:lstStyle/>
          <a:p>
            <a:r>
              <a:rPr lang="el-GR" dirty="0" smtClean="0"/>
              <a:t> Δέρμα</a:t>
            </a:r>
            <a:endParaRPr lang="el-GR" dirty="0"/>
          </a:p>
        </p:txBody>
      </p:sp>
      <p:sp>
        <p:nvSpPr>
          <p:cNvPr id="2" name="TextBox 1"/>
          <p:cNvSpPr txBox="1"/>
          <p:nvPr/>
        </p:nvSpPr>
        <p:spPr>
          <a:xfrm>
            <a:off x="179512" y="1124744"/>
            <a:ext cx="8856984" cy="1015663"/>
          </a:xfrm>
          <a:prstGeom prst="rect">
            <a:avLst/>
          </a:prstGeom>
          <a:noFill/>
        </p:spPr>
        <p:txBody>
          <a:bodyPr wrap="square" rtlCol="0">
            <a:spAutoFit/>
          </a:bodyPr>
          <a:lstStyle/>
          <a:p>
            <a:r>
              <a:rPr lang="el-GR" sz="2000" dirty="0" smtClean="0">
                <a:latin typeface="Arial" panose="020B0604020202020204" pitchFamily="34" charset="0"/>
                <a:cs typeface="Arial" panose="020B0604020202020204" pitchFamily="34" charset="0"/>
              </a:rPr>
              <a:t>Το δέρμα των ζώων είναι επίσης ένα υποπροϊόν που με την κατάλληλη προεργασία χρησιμοποιείται στην ένδυση την υπόδηση αλλά και στην κατασκευή χρηστικών αντικειμένων.</a:t>
            </a:r>
            <a:endParaRPr lang="el-GR" sz="2000" dirty="0">
              <a:latin typeface="Arial" panose="020B0604020202020204" pitchFamily="34" charset="0"/>
              <a:cs typeface="Arial" panose="020B0604020202020204" pitchFamily="34" charset="0"/>
            </a:endParaRPr>
          </a:p>
        </p:txBody>
      </p:sp>
      <p:sp>
        <p:nvSpPr>
          <p:cNvPr id="6" name="TextBox 5"/>
          <p:cNvSpPr txBox="1"/>
          <p:nvPr/>
        </p:nvSpPr>
        <p:spPr>
          <a:xfrm>
            <a:off x="179512" y="2292357"/>
            <a:ext cx="8856984" cy="707886"/>
          </a:xfrm>
          <a:prstGeom prst="rect">
            <a:avLst/>
          </a:prstGeom>
          <a:noFill/>
        </p:spPr>
        <p:txBody>
          <a:bodyPr wrap="square" rtlCol="0">
            <a:spAutoFit/>
          </a:bodyPr>
          <a:lstStyle/>
          <a:p>
            <a:r>
              <a:rPr lang="el-GR" sz="2000" dirty="0" smtClean="0">
                <a:latin typeface="Arial" panose="020B0604020202020204" pitchFamily="34" charset="0"/>
                <a:cs typeface="Arial" panose="020B0604020202020204" pitchFamily="34" charset="0"/>
              </a:rPr>
              <a:t>Το δέρμα των ζώων πωλείται σε βυρσοδεψία και κατεργάζεται, ακόμα και σήμερα αποτελεί ένα παραπάνω εισόδημα για τους κτηνοτρόφους.</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19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a:xfrm>
            <a:off x="395536" y="404664"/>
            <a:ext cx="8229600" cy="580926"/>
          </a:xfrm>
        </p:spPr>
        <p:txBody>
          <a:bodyPr>
            <a:normAutofit fontScale="90000"/>
          </a:bodyPr>
          <a:lstStyle/>
          <a:p>
            <a:r>
              <a:rPr lang="el-GR" dirty="0" smtClean="0"/>
              <a:t> Κέρατα</a:t>
            </a:r>
            <a:endParaRPr lang="el-GR" dirty="0"/>
          </a:p>
        </p:txBody>
      </p:sp>
      <p:sp>
        <p:nvSpPr>
          <p:cNvPr id="2" name="TextBox 1"/>
          <p:cNvSpPr txBox="1"/>
          <p:nvPr/>
        </p:nvSpPr>
        <p:spPr>
          <a:xfrm>
            <a:off x="162744" y="980728"/>
            <a:ext cx="8856984" cy="707886"/>
          </a:xfrm>
          <a:prstGeom prst="rect">
            <a:avLst/>
          </a:prstGeom>
          <a:noFill/>
        </p:spPr>
        <p:txBody>
          <a:bodyPr wrap="square" rtlCol="0">
            <a:spAutoFit/>
          </a:bodyPr>
          <a:lstStyle/>
          <a:p>
            <a:r>
              <a:rPr lang="el-GR" sz="2000" dirty="0" smtClean="0">
                <a:latin typeface="Arial" panose="020B0604020202020204" pitchFamily="34" charset="0"/>
                <a:cs typeface="Arial" panose="020B0604020202020204" pitchFamily="34" charset="0"/>
              </a:rPr>
              <a:t>Τα κέρατα των ζώων χρησιμοποιούνται για την κατασκευή διακοσμητικών  αλλά και  χρηστικών αντικειμένων όπως  κουμπιά και θήκες.</a:t>
            </a:r>
            <a:endParaRPr lang="el-GR" sz="2000" dirty="0">
              <a:latin typeface="Arial" panose="020B0604020202020204" pitchFamily="34" charset="0"/>
              <a:cs typeface="Arial" panose="020B0604020202020204" pitchFamily="34" charset="0"/>
            </a:endParaRPr>
          </a:p>
        </p:txBody>
      </p:sp>
      <p:sp>
        <p:nvSpPr>
          <p:cNvPr id="7" name="TextBox 6"/>
          <p:cNvSpPr txBox="1"/>
          <p:nvPr/>
        </p:nvSpPr>
        <p:spPr>
          <a:xfrm>
            <a:off x="175568" y="1688614"/>
            <a:ext cx="8856984" cy="707886"/>
          </a:xfrm>
          <a:prstGeom prst="rect">
            <a:avLst/>
          </a:prstGeom>
          <a:noFill/>
        </p:spPr>
        <p:txBody>
          <a:bodyPr wrap="square" rtlCol="0">
            <a:spAutoFit/>
          </a:bodyPr>
          <a:lstStyle/>
          <a:p>
            <a:r>
              <a:rPr lang="el-GR" sz="2000" dirty="0" smtClean="0">
                <a:latin typeface="Arial" panose="020B0604020202020204" pitchFamily="34" charset="0"/>
                <a:cs typeface="Arial" panose="020B0604020202020204" pitchFamily="34" charset="0"/>
              </a:rPr>
              <a:t>Στην Κρήτη τα κέρατα των ζώων χρησιμοποιούνται κυρίως στην μαχαιροποιία και συγκεκριμένα στην κατασκευή λαβών.</a:t>
            </a:r>
            <a:endParaRPr lang="el-GR" sz="2000" dirty="0">
              <a:latin typeface="Arial" panose="020B0604020202020204" pitchFamily="34" charset="0"/>
              <a:cs typeface="Arial" panose="020B0604020202020204" pitchFamily="34" charset="0"/>
            </a:endParaRPr>
          </a:p>
        </p:txBody>
      </p:sp>
      <p:sp>
        <p:nvSpPr>
          <p:cNvPr id="3" name="Ορθογώνιο 2"/>
          <p:cNvSpPr/>
          <p:nvPr/>
        </p:nvSpPr>
        <p:spPr>
          <a:xfrm>
            <a:off x="175568" y="2396500"/>
            <a:ext cx="8568952" cy="1631216"/>
          </a:xfrm>
          <a:prstGeom prst="rect">
            <a:avLst/>
          </a:prstGeom>
        </p:spPr>
        <p:txBody>
          <a:bodyPr wrap="square">
            <a:spAutoFit/>
          </a:bodyPr>
          <a:lstStyle/>
          <a:p>
            <a:pPr algn="just"/>
            <a:r>
              <a:rPr lang="el-GR" sz="2000" dirty="0">
                <a:latin typeface="Arial" panose="020B0604020202020204" pitchFamily="34" charset="0"/>
                <a:cs typeface="Arial" panose="020B0604020202020204" pitchFamily="34" charset="0"/>
              </a:rPr>
              <a:t>Η λαβή του Κρητικού μαχαιριού ονομάζεται "</a:t>
            </a:r>
            <a:r>
              <a:rPr lang="el-GR" sz="2000" dirty="0" err="1">
                <a:latin typeface="Arial" panose="020B0604020202020204" pitchFamily="34" charset="0"/>
                <a:cs typeface="Arial" panose="020B0604020202020204" pitchFamily="34" charset="0"/>
              </a:rPr>
              <a:t>μανίκα</a:t>
            </a:r>
            <a:r>
              <a:rPr lang="el-GR" sz="2000" dirty="0">
                <a:latin typeface="Arial" panose="020B0604020202020204" pitchFamily="34" charset="0"/>
                <a:cs typeface="Arial" panose="020B0604020202020204" pitchFamily="34" charset="0"/>
              </a:rPr>
              <a:t>". Το σχήμα της είναι ποικιλόμορφο. Τρεις όμως είναι οι επικρατέστεροι τύποι. Στον έναν το τελείωμα της λαβής θυμίζει ράμφος πουλιού, στον άλλον η λαβή έχει το τελείωμα που είχαν τα ναυτικά γιαταγάνια το 18ο και 19ο αιώνα και στον τρίτο, τον κλασικό Κρητικό τύπο, το τελείωμα της λαβής σχηματίζει " V ". </a:t>
            </a:r>
          </a:p>
        </p:txBody>
      </p:sp>
      <p:pic>
        <p:nvPicPr>
          <p:cNvPr id="2050" name="Picture 2" descr="κρητικά μαχαίρι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792" y="4027716"/>
            <a:ext cx="4536504" cy="2688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081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inVertic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wheel(1)">
                                      <p:cBhvr>
                                        <p:cTn id="2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Προϊόντα γάλακτος</a:t>
            </a:r>
            <a:endParaRPr lang="el-GR" dirty="0"/>
          </a:p>
        </p:txBody>
      </p:sp>
      <p:sp>
        <p:nvSpPr>
          <p:cNvPr id="4" name="TextBox 3"/>
          <p:cNvSpPr txBox="1"/>
          <p:nvPr/>
        </p:nvSpPr>
        <p:spPr>
          <a:xfrm>
            <a:off x="467544" y="1556792"/>
            <a:ext cx="7992888" cy="369332"/>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Τα κυριότερα γαλακτοκομικά προϊόντα είναι:</a:t>
            </a:r>
            <a:endParaRPr lang="el-GR" dirty="0">
              <a:latin typeface="Arial" panose="020B0604020202020204" pitchFamily="34" charset="0"/>
              <a:cs typeface="Arial" panose="020B0604020202020204" pitchFamily="34" charset="0"/>
            </a:endParaRPr>
          </a:p>
        </p:txBody>
      </p:sp>
      <p:sp>
        <p:nvSpPr>
          <p:cNvPr id="5" name="TextBox 4"/>
          <p:cNvSpPr txBox="1"/>
          <p:nvPr/>
        </p:nvSpPr>
        <p:spPr>
          <a:xfrm>
            <a:off x="755576" y="2276872"/>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Το γάλα</a:t>
            </a:r>
            <a:endParaRPr lang="el-GR" dirty="0">
              <a:latin typeface="Arial" panose="020B0604020202020204" pitchFamily="34" charset="0"/>
              <a:cs typeface="Arial" panose="020B0604020202020204" pitchFamily="34" charset="0"/>
            </a:endParaRPr>
          </a:p>
        </p:txBody>
      </p:sp>
      <p:sp>
        <p:nvSpPr>
          <p:cNvPr id="6" name="TextBox 5"/>
          <p:cNvSpPr txBox="1"/>
          <p:nvPr/>
        </p:nvSpPr>
        <p:spPr>
          <a:xfrm>
            <a:off x="623748" y="2816817"/>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Είδη τυριών</a:t>
            </a:r>
            <a:endParaRPr lang="el-GR" dirty="0">
              <a:latin typeface="Arial" panose="020B0604020202020204" pitchFamily="34" charset="0"/>
              <a:cs typeface="Arial" panose="020B0604020202020204" pitchFamily="34" charset="0"/>
            </a:endParaRPr>
          </a:p>
        </p:txBody>
      </p:sp>
      <p:sp>
        <p:nvSpPr>
          <p:cNvPr id="7" name="TextBox 6"/>
          <p:cNvSpPr txBox="1"/>
          <p:nvPr/>
        </p:nvSpPr>
        <p:spPr>
          <a:xfrm>
            <a:off x="623748" y="3421096"/>
            <a:ext cx="799288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latin typeface="Arial" panose="020B0604020202020204" pitchFamily="34" charset="0"/>
                <a:cs typeface="Arial" panose="020B0604020202020204" pitchFamily="34" charset="0"/>
              </a:rPr>
              <a:t>Το γιαούρτι</a:t>
            </a:r>
            <a:endParaRPr lang="el-GR" dirty="0">
              <a:latin typeface="Arial" panose="020B0604020202020204" pitchFamily="34" charset="0"/>
              <a:cs typeface="Arial" panose="020B0604020202020204" pitchFamily="34" charset="0"/>
            </a:endParaRPr>
          </a:p>
        </p:txBody>
      </p:sp>
      <p:pic>
        <p:nvPicPr>
          <p:cNvPr id="1026" name="Picture 2" descr="ksp_232">
            <a:hlinkClick r:id="rId2" tooltip="&quot;Ξίγαλα Σητείας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8361" y="4245326"/>
            <a:ext cx="304800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ksp_229">
            <a:hlinkClick r:id="rId4" tooltip="&quot;Κεφαλοτύρι Κρήτης. (Φωτογραφία Νομαρχία Ηρακλείου)&#10;&quo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9749" y="4352529"/>
            <a:ext cx="1823864"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ksp_234">
            <a:hlinkClick r:id="rId6" tooltip="&quot;Στάκα (Φωτογραφία Νομαρχία Ηρακλείου)&#10;&quo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978" y="4365104"/>
            <a:ext cx="2627784"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33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anim calcmode="lin" valueType="num">
                                      <p:cBhvr>
                                        <p:cTn id="26" dur="2000" fill="hold"/>
                                        <p:tgtEl>
                                          <p:spTgt spid="4"/>
                                        </p:tgtEl>
                                        <p:attrNameLst>
                                          <p:attrName>ppt_w</p:attrName>
                                        </p:attrNameLst>
                                      </p:cBhvr>
                                      <p:tavLst>
                                        <p:tav tm="0" fmla="#ppt_w*sin(2.5*pi*$)">
                                          <p:val>
                                            <p:fltVal val="0"/>
                                          </p:val>
                                        </p:tav>
                                        <p:tav tm="100000">
                                          <p:val>
                                            <p:fltVal val="1"/>
                                          </p:val>
                                        </p:tav>
                                      </p:tavLst>
                                    </p:anim>
                                    <p:anim calcmode="lin" valueType="num">
                                      <p:cBhvr>
                                        <p:cTn id="27"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wipe(down)">
                                      <p:cBhvr>
                                        <p:cTn id="38" dur="580">
                                          <p:stCondLst>
                                            <p:cond delay="0"/>
                                          </p:stCondLst>
                                        </p:cTn>
                                        <p:tgtEl>
                                          <p:spTgt spid="1028"/>
                                        </p:tgtEl>
                                      </p:cBhvr>
                                    </p:animEffect>
                                    <p:anim calcmode="lin" valueType="num">
                                      <p:cBhvr>
                                        <p:cTn id="39"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44" dur="26">
                                          <p:stCondLst>
                                            <p:cond delay="650"/>
                                          </p:stCondLst>
                                        </p:cTn>
                                        <p:tgtEl>
                                          <p:spTgt spid="1028"/>
                                        </p:tgtEl>
                                      </p:cBhvr>
                                      <p:to x="100000" y="60000"/>
                                    </p:animScale>
                                    <p:animScale>
                                      <p:cBhvr>
                                        <p:cTn id="45" dur="166" decel="50000">
                                          <p:stCondLst>
                                            <p:cond delay="676"/>
                                          </p:stCondLst>
                                        </p:cTn>
                                        <p:tgtEl>
                                          <p:spTgt spid="1028"/>
                                        </p:tgtEl>
                                      </p:cBhvr>
                                      <p:to x="100000" y="100000"/>
                                    </p:animScale>
                                    <p:animScale>
                                      <p:cBhvr>
                                        <p:cTn id="46" dur="26">
                                          <p:stCondLst>
                                            <p:cond delay="1312"/>
                                          </p:stCondLst>
                                        </p:cTn>
                                        <p:tgtEl>
                                          <p:spTgt spid="1028"/>
                                        </p:tgtEl>
                                      </p:cBhvr>
                                      <p:to x="100000" y="80000"/>
                                    </p:animScale>
                                    <p:animScale>
                                      <p:cBhvr>
                                        <p:cTn id="47" dur="166" decel="50000">
                                          <p:stCondLst>
                                            <p:cond delay="1338"/>
                                          </p:stCondLst>
                                        </p:cTn>
                                        <p:tgtEl>
                                          <p:spTgt spid="1028"/>
                                        </p:tgtEl>
                                      </p:cBhvr>
                                      <p:to x="100000" y="100000"/>
                                    </p:animScale>
                                    <p:animScale>
                                      <p:cBhvr>
                                        <p:cTn id="48" dur="26">
                                          <p:stCondLst>
                                            <p:cond delay="1642"/>
                                          </p:stCondLst>
                                        </p:cTn>
                                        <p:tgtEl>
                                          <p:spTgt spid="1028"/>
                                        </p:tgtEl>
                                      </p:cBhvr>
                                      <p:to x="100000" y="90000"/>
                                    </p:animScale>
                                    <p:animScale>
                                      <p:cBhvr>
                                        <p:cTn id="49" dur="166" decel="50000">
                                          <p:stCondLst>
                                            <p:cond delay="1668"/>
                                          </p:stCondLst>
                                        </p:cTn>
                                        <p:tgtEl>
                                          <p:spTgt spid="1028"/>
                                        </p:tgtEl>
                                      </p:cBhvr>
                                      <p:to x="100000" y="100000"/>
                                    </p:animScale>
                                    <p:animScale>
                                      <p:cBhvr>
                                        <p:cTn id="50" dur="26">
                                          <p:stCondLst>
                                            <p:cond delay="1808"/>
                                          </p:stCondLst>
                                        </p:cTn>
                                        <p:tgtEl>
                                          <p:spTgt spid="1028"/>
                                        </p:tgtEl>
                                      </p:cBhvr>
                                      <p:to x="100000" y="95000"/>
                                    </p:animScale>
                                    <p:animScale>
                                      <p:cBhvr>
                                        <p:cTn id="51" dur="166" decel="50000">
                                          <p:stCondLst>
                                            <p:cond delay="1834"/>
                                          </p:stCondLst>
                                        </p:cTn>
                                        <p:tgtEl>
                                          <p:spTgt spid="1028"/>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2000"/>
                                        <p:tgtEl>
                                          <p:spTgt spid="6"/>
                                        </p:tgtEl>
                                      </p:cBhvr>
                                    </p:animEffect>
                                    <p:anim calcmode="lin" valueType="num">
                                      <p:cBhvr>
                                        <p:cTn id="57" dur="2000" fill="hold"/>
                                        <p:tgtEl>
                                          <p:spTgt spid="6"/>
                                        </p:tgtEl>
                                        <p:attrNameLst>
                                          <p:attrName>ppt_w</p:attrName>
                                        </p:attrNameLst>
                                      </p:cBhvr>
                                      <p:tavLst>
                                        <p:tav tm="0" fmla="#ppt_w*sin(2.5*pi*$)">
                                          <p:val>
                                            <p:fltVal val="0"/>
                                          </p:val>
                                        </p:tav>
                                        <p:tav tm="100000">
                                          <p:val>
                                            <p:fltVal val="1"/>
                                          </p:val>
                                        </p:tav>
                                      </p:tavLst>
                                    </p:anim>
                                    <p:anim calcmode="lin" valueType="num">
                                      <p:cBhvr>
                                        <p:cTn id="58"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1027"/>
                                        </p:tgtEl>
                                        <p:attrNameLst>
                                          <p:attrName>style.visibility</p:attrName>
                                        </p:attrNameLst>
                                      </p:cBhvr>
                                      <p:to>
                                        <p:strVal val="visible"/>
                                      </p:to>
                                    </p:set>
                                    <p:animEffect transition="in" filter="circle(in)">
                                      <p:cBhvr>
                                        <p:cTn id="63" dur="2000"/>
                                        <p:tgtEl>
                                          <p:spTgt spid="1027"/>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down)">
                                      <p:cBhvr>
                                        <p:cTn id="68" dur="580">
                                          <p:stCondLst>
                                            <p:cond delay="0"/>
                                          </p:stCondLst>
                                        </p:cTn>
                                        <p:tgtEl>
                                          <p:spTgt spid="7"/>
                                        </p:tgtEl>
                                      </p:cBhvr>
                                    </p:animEffect>
                                    <p:anim calcmode="lin" valueType="num">
                                      <p:cBhvr>
                                        <p:cTn id="6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74" dur="26">
                                          <p:stCondLst>
                                            <p:cond delay="650"/>
                                          </p:stCondLst>
                                        </p:cTn>
                                        <p:tgtEl>
                                          <p:spTgt spid="7"/>
                                        </p:tgtEl>
                                      </p:cBhvr>
                                      <p:to x="100000" y="60000"/>
                                    </p:animScale>
                                    <p:animScale>
                                      <p:cBhvr>
                                        <p:cTn id="75" dur="166" decel="50000">
                                          <p:stCondLst>
                                            <p:cond delay="676"/>
                                          </p:stCondLst>
                                        </p:cTn>
                                        <p:tgtEl>
                                          <p:spTgt spid="7"/>
                                        </p:tgtEl>
                                      </p:cBhvr>
                                      <p:to x="100000" y="100000"/>
                                    </p:animScale>
                                    <p:animScale>
                                      <p:cBhvr>
                                        <p:cTn id="76" dur="26">
                                          <p:stCondLst>
                                            <p:cond delay="1312"/>
                                          </p:stCondLst>
                                        </p:cTn>
                                        <p:tgtEl>
                                          <p:spTgt spid="7"/>
                                        </p:tgtEl>
                                      </p:cBhvr>
                                      <p:to x="100000" y="80000"/>
                                    </p:animScale>
                                    <p:animScale>
                                      <p:cBhvr>
                                        <p:cTn id="77" dur="166" decel="50000">
                                          <p:stCondLst>
                                            <p:cond delay="1338"/>
                                          </p:stCondLst>
                                        </p:cTn>
                                        <p:tgtEl>
                                          <p:spTgt spid="7"/>
                                        </p:tgtEl>
                                      </p:cBhvr>
                                      <p:to x="100000" y="100000"/>
                                    </p:animScale>
                                    <p:animScale>
                                      <p:cBhvr>
                                        <p:cTn id="78" dur="26">
                                          <p:stCondLst>
                                            <p:cond delay="1642"/>
                                          </p:stCondLst>
                                        </p:cTn>
                                        <p:tgtEl>
                                          <p:spTgt spid="7"/>
                                        </p:tgtEl>
                                      </p:cBhvr>
                                      <p:to x="100000" y="90000"/>
                                    </p:animScale>
                                    <p:animScale>
                                      <p:cBhvr>
                                        <p:cTn id="79" dur="166" decel="50000">
                                          <p:stCondLst>
                                            <p:cond delay="1668"/>
                                          </p:stCondLst>
                                        </p:cTn>
                                        <p:tgtEl>
                                          <p:spTgt spid="7"/>
                                        </p:tgtEl>
                                      </p:cBhvr>
                                      <p:to x="100000" y="100000"/>
                                    </p:animScale>
                                    <p:animScale>
                                      <p:cBhvr>
                                        <p:cTn id="80" dur="26">
                                          <p:stCondLst>
                                            <p:cond delay="1808"/>
                                          </p:stCondLst>
                                        </p:cTn>
                                        <p:tgtEl>
                                          <p:spTgt spid="7"/>
                                        </p:tgtEl>
                                      </p:cBhvr>
                                      <p:to x="100000" y="95000"/>
                                    </p:animScale>
                                    <p:animScale>
                                      <p:cBhvr>
                                        <p:cTn id="81" dur="166" decel="50000">
                                          <p:stCondLst>
                                            <p:cond delay="1834"/>
                                          </p:stCondLst>
                                        </p:cTn>
                                        <p:tgtEl>
                                          <p:spTgt spid="7"/>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nodeType="clickEffect">
                                  <p:stCondLst>
                                    <p:cond delay="0"/>
                                  </p:stCondLst>
                                  <p:childTnLst>
                                    <p:set>
                                      <p:cBhvr>
                                        <p:cTn id="85" dur="1" fill="hold">
                                          <p:stCondLst>
                                            <p:cond delay="0"/>
                                          </p:stCondLst>
                                        </p:cTn>
                                        <p:tgtEl>
                                          <p:spTgt spid="1026"/>
                                        </p:tgtEl>
                                        <p:attrNameLst>
                                          <p:attrName>style.visibility</p:attrName>
                                        </p:attrNameLst>
                                      </p:cBhvr>
                                      <p:to>
                                        <p:strVal val="visible"/>
                                      </p:to>
                                    </p:set>
                                    <p:animEffect transition="in" filter="wipe(down)">
                                      <p:cBhvr>
                                        <p:cTn id="86" dur="580">
                                          <p:stCondLst>
                                            <p:cond delay="0"/>
                                          </p:stCondLst>
                                        </p:cTn>
                                        <p:tgtEl>
                                          <p:spTgt spid="1026"/>
                                        </p:tgtEl>
                                      </p:cBhvr>
                                    </p:animEffect>
                                    <p:anim calcmode="lin" valueType="num">
                                      <p:cBhvr>
                                        <p:cTn id="87"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92" dur="26">
                                          <p:stCondLst>
                                            <p:cond delay="650"/>
                                          </p:stCondLst>
                                        </p:cTn>
                                        <p:tgtEl>
                                          <p:spTgt spid="1026"/>
                                        </p:tgtEl>
                                      </p:cBhvr>
                                      <p:to x="100000" y="60000"/>
                                    </p:animScale>
                                    <p:animScale>
                                      <p:cBhvr>
                                        <p:cTn id="93" dur="166" decel="50000">
                                          <p:stCondLst>
                                            <p:cond delay="676"/>
                                          </p:stCondLst>
                                        </p:cTn>
                                        <p:tgtEl>
                                          <p:spTgt spid="1026"/>
                                        </p:tgtEl>
                                      </p:cBhvr>
                                      <p:to x="100000" y="100000"/>
                                    </p:animScale>
                                    <p:animScale>
                                      <p:cBhvr>
                                        <p:cTn id="94" dur="26">
                                          <p:stCondLst>
                                            <p:cond delay="1312"/>
                                          </p:stCondLst>
                                        </p:cTn>
                                        <p:tgtEl>
                                          <p:spTgt spid="1026"/>
                                        </p:tgtEl>
                                      </p:cBhvr>
                                      <p:to x="100000" y="80000"/>
                                    </p:animScale>
                                    <p:animScale>
                                      <p:cBhvr>
                                        <p:cTn id="95" dur="166" decel="50000">
                                          <p:stCondLst>
                                            <p:cond delay="1338"/>
                                          </p:stCondLst>
                                        </p:cTn>
                                        <p:tgtEl>
                                          <p:spTgt spid="1026"/>
                                        </p:tgtEl>
                                      </p:cBhvr>
                                      <p:to x="100000" y="100000"/>
                                    </p:animScale>
                                    <p:animScale>
                                      <p:cBhvr>
                                        <p:cTn id="96" dur="26">
                                          <p:stCondLst>
                                            <p:cond delay="1642"/>
                                          </p:stCondLst>
                                        </p:cTn>
                                        <p:tgtEl>
                                          <p:spTgt spid="1026"/>
                                        </p:tgtEl>
                                      </p:cBhvr>
                                      <p:to x="100000" y="90000"/>
                                    </p:animScale>
                                    <p:animScale>
                                      <p:cBhvr>
                                        <p:cTn id="97" dur="166" decel="50000">
                                          <p:stCondLst>
                                            <p:cond delay="1668"/>
                                          </p:stCondLst>
                                        </p:cTn>
                                        <p:tgtEl>
                                          <p:spTgt spid="1026"/>
                                        </p:tgtEl>
                                      </p:cBhvr>
                                      <p:to x="100000" y="100000"/>
                                    </p:animScale>
                                    <p:animScale>
                                      <p:cBhvr>
                                        <p:cTn id="98" dur="26">
                                          <p:stCondLst>
                                            <p:cond delay="1808"/>
                                          </p:stCondLst>
                                        </p:cTn>
                                        <p:tgtEl>
                                          <p:spTgt spid="1026"/>
                                        </p:tgtEl>
                                      </p:cBhvr>
                                      <p:to x="100000" y="95000"/>
                                    </p:animScale>
                                    <p:animScale>
                                      <p:cBhvr>
                                        <p:cTn id="99"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Κρητικό τυρί (1)</a:t>
            </a:r>
            <a:endParaRPr lang="el-GR" dirty="0"/>
          </a:p>
        </p:txBody>
      </p:sp>
      <p:sp>
        <p:nvSpPr>
          <p:cNvPr id="4" name="TextBox 3"/>
          <p:cNvSpPr txBox="1"/>
          <p:nvPr/>
        </p:nvSpPr>
        <p:spPr>
          <a:xfrm>
            <a:off x="251520" y="1268760"/>
            <a:ext cx="8568952" cy="2308324"/>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   Η Ιστορία του τυριού αρχίζει το 8.000 </a:t>
            </a:r>
            <a:r>
              <a:rPr lang="el-GR" dirty="0" err="1" smtClean="0">
                <a:latin typeface="Arial" panose="020B0604020202020204" pitchFamily="34" charset="0"/>
                <a:cs typeface="Arial" panose="020B0604020202020204" pitchFamily="34" charset="0"/>
              </a:rPr>
              <a:t>π.χ</a:t>
            </a:r>
            <a:r>
              <a:rPr lang="el-GR" dirty="0" smtClean="0">
                <a:latin typeface="Arial" panose="020B0604020202020204" pitchFamily="34" charset="0"/>
                <a:cs typeface="Arial" panose="020B0604020202020204" pitchFamily="34" charset="0"/>
              </a:rPr>
              <a:t> όταν στην Μέση ανατολή και συγκεκριμένα στο Ιράν εξημερώθηκαν τα πρώτα μηρυκαστικά.</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Πολλές χιλιάδες χρόνια αργότερα, περίπου στο 4.000 </a:t>
            </a:r>
            <a:r>
              <a:rPr lang="el-GR" dirty="0" err="1" smtClean="0">
                <a:latin typeface="Arial" panose="020B0604020202020204" pitchFamily="34" charset="0"/>
                <a:cs typeface="Arial" panose="020B0604020202020204" pitchFamily="34" charset="0"/>
              </a:rPr>
              <a:t>π.χ</a:t>
            </a:r>
            <a:r>
              <a:rPr lang="el-GR" dirty="0" smtClean="0">
                <a:latin typeface="Arial" panose="020B0604020202020204" pitchFamily="34" charset="0"/>
                <a:cs typeface="Arial" panose="020B0604020202020204" pitchFamily="34" charset="0"/>
              </a:rPr>
              <a:t>, εμφανίζονται τα πρώτα αιγοπρόβατα στις ακτές της Μεσογείου.</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a:t>
            </a:r>
            <a:r>
              <a:rPr lang="el-GR" dirty="0" err="1" smtClean="0">
                <a:latin typeface="Arial" panose="020B0604020202020204" pitchFamily="34" charset="0"/>
                <a:cs typeface="Arial" panose="020B0604020202020204" pitchFamily="34" charset="0"/>
              </a:rPr>
              <a:t>Σύμφωαν</a:t>
            </a:r>
            <a:r>
              <a:rPr lang="el-GR" dirty="0" smtClean="0">
                <a:latin typeface="Arial" panose="020B0604020202020204" pitchFamily="34" charset="0"/>
                <a:cs typeface="Arial" panose="020B0604020202020204" pitchFamily="34" charset="0"/>
              </a:rPr>
              <a:t> με κάποιο μύθο η πρώτη Παρασκευή τυριού έγινε τυχαία από κάποιο Άραβα έμπορο που ταξίδευε στην έρημο κουβαλώντας μαζί του γάλα, σε ένα ασκί από στομάχι προβάτου, ή πυτιά στα τοιχώματα του στομαχιού και η ζέστη προκάλεσαν την πήξη του γάλακτος.</a:t>
            </a:r>
            <a:endParaRPr lang="el-GR" dirty="0">
              <a:latin typeface="Arial" panose="020B0604020202020204" pitchFamily="34" charset="0"/>
              <a:cs typeface="Arial" panose="020B0604020202020204" pitchFamily="34" charset="0"/>
            </a:endParaRPr>
          </a:p>
        </p:txBody>
      </p:sp>
      <p:sp>
        <p:nvSpPr>
          <p:cNvPr id="5" name="TextBox 4"/>
          <p:cNvSpPr txBox="1"/>
          <p:nvPr/>
        </p:nvSpPr>
        <p:spPr>
          <a:xfrm>
            <a:off x="375855" y="3726710"/>
            <a:ext cx="8568952" cy="2031325"/>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   Η αξία του ως τροφίμου εκτιμήθηκε από τους Αρχαίους Έλληνες  τόσο ώστε να το αποκαλέσουν </a:t>
            </a:r>
            <a:r>
              <a:rPr lang="el-GR" dirty="0">
                <a:latin typeface="Arial" panose="020B0604020202020204" pitchFamily="34" charset="0"/>
                <a:cs typeface="Arial" panose="020B0604020202020204" pitchFamily="34" charset="0"/>
              </a:rPr>
              <a:t>θ</a:t>
            </a:r>
            <a:r>
              <a:rPr lang="el-GR" dirty="0" smtClean="0">
                <a:latin typeface="Arial" panose="020B0604020202020204" pitchFamily="34" charset="0"/>
                <a:cs typeface="Arial" panose="020B0604020202020204" pitchFamily="34" charset="0"/>
              </a:rPr>
              <a:t>εϊκό </a:t>
            </a:r>
            <a:r>
              <a:rPr lang="el-GR" dirty="0">
                <a:latin typeface="Arial" panose="020B0604020202020204" pitchFamily="34" charset="0"/>
                <a:cs typeface="Arial" panose="020B0604020202020204" pitchFamily="34" charset="0"/>
              </a:rPr>
              <a:t>δ</a:t>
            </a:r>
            <a:r>
              <a:rPr lang="el-GR" dirty="0" smtClean="0">
                <a:latin typeface="Arial" panose="020B0604020202020204" pitchFamily="34" charset="0"/>
                <a:cs typeface="Arial" panose="020B0604020202020204" pitchFamily="34" charset="0"/>
              </a:rPr>
              <a:t>ώρο. Η πρώτη μαρτυρία εκτροφής αιγοπροβάτων και διατροφής με </a:t>
            </a:r>
            <a:r>
              <a:rPr lang="el-GR" dirty="0" err="1" smtClean="0">
                <a:latin typeface="Arial" panose="020B0604020202020204" pitchFamily="34" charset="0"/>
                <a:cs typeface="Arial" panose="020B0604020202020204" pitchFamily="34" charset="0"/>
              </a:rPr>
              <a:t>αιγοπρόβειο</a:t>
            </a:r>
            <a:r>
              <a:rPr lang="el-GR" dirty="0" smtClean="0">
                <a:latin typeface="Arial" panose="020B0604020202020204" pitchFamily="34" charset="0"/>
                <a:cs typeface="Arial" panose="020B0604020202020204" pitchFamily="34" charset="0"/>
              </a:rPr>
              <a:t> γάλα είναι στην Ελληνική Μυθολογία.</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Ο Δίας κυνηγημένος από τον πατέρα του τον Κρόνο φυγαδεύεται από την μητέρα του Ρέα, σε ένα σπήλαιο του όρους Δίκτη της Κρήτης, εκεί μεγαλώνει με την φροντίδα μιας κατσίκας, της Αμάλθειας και τρέφεται με γαλακτοκομικά προϊόντα της Κρήτης.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633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Κρητικό τυρί (2)</a:t>
            </a:r>
            <a:endParaRPr lang="el-GR" dirty="0"/>
          </a:p>
        </p:txBody>
      </p:sp>
      <p:sp>
        <p:nvSpPr>
          <p:cNvPr id="4" name="TextBox 3"/>
          <p:cNvSpPr txBox="1"/>
          <p:nvPr/>
        </p:nvSpPr>
        <p:spPr>
          <a:xfrm>
            <a:off x="251520" y="1268760"/>
            <a:ext cx="8568952" cy="2585323"/>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   Η κτηνοτροφία της Κρήτης από τότε δεν έχει αλλάξει χαρακτήρα. Στηρίζεται σε μικρά ζώα, αιγοπρόβατα και καθόλου σε Αγελάδες.</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Επίσης σε ελεύθερη βοσκή και ελάχιστα σε </a:t>
            </a:r>
            <a:r>
              <a:rPr lang="el-GR" dirty="0" err="1" smtClean="0">
                <a:latin typeface="Arial" panose="020B0604020202020204" pitchFamily="34" charset="0"/>
                <a:cs typeface="Arial" panose="020B0604020202020204" pitchFamily="34" charset="0"/>
              </a:rPr>
              <a:t>σταβλιισμένη</a:t>
            </a:r>
            <a:r>
              <a:rPr lang="el-GR" dirty="0" smtClean="0">
                <a:latin typeface="Arial" panose="020B0604020202020204" pitchFamily="34" charset="0"/>
                <a:cs typeface="Arial" panose="020B0604020202020204" pitchFamily="34" charset="0"/>
              </a:rPr>
              <a:t> κτηνοτροφία.</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Τα ζώα της Κρήτης είναι όλο το χρόνο ελεύθερα ή σε μητάτα και τρέφονται αποκλειστικά με Κρητικά Βότανα και θάμνους.</a:t>
            </a:r>
          </a:p>
          <a:p>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   Η παραδοσιακή μορφή της Κτηνοτροφίας στην Κρήτη στηρίζεται σε εμπειρία πολλών αιώνων με τη μοναδική ουσιαστική διαφορά ότι η επεξεργασία του γάλακτος πλέον δεν γίνεται δίπλα στις στάνες αλλά σε τυροκομικές εγκαταστάσεις που διατηρούν τις παραδοσιακές μορφές </a:t>
            </a:r>
            <a:r>
              <a:rPr lang="el-GR" dirty="0" err="1" smtClean="0">
                <a:latin typeface="Arial" panose="020B0604020202020204" pitchFamily="34" charset="0"/>
                <a:cs typeface="Arial" panose="020B0604020202020204" pitchFamily="34" charset="0"/>
              </a:rPr>
              <a:t>τυροκόμησης</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38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Κρητικού Τυριού</a:t>
            </a:r>
            <a:endParaRPr lang="el-GR" dirty="0"/>
          </a:p>
        </p:txBody>
      </p:sp>
      <p:sp>
        <p:nvSpPr>
          <p:cNvPr id="5" name="TextBox 4"/>
          <p:cNvSpPr txBox="1"/>
          <p:nvPr/>
        </p:nvSpPr>
        <p:spPr>
          <a:xfrm>
            <a:off x="219766" y="1268760"/>
            <a:ext cx="8568952" cy="369332"/>
          </a:xfrm>
          <a:prstGeom prst="rect">
            <a:avLst/>
          </a:prstGeom>
          <a:noFill/>
        </p:spPr>
        <p:txBody>
          <a:bodyPr wrap="square" rtlCol="0">
            <a:spAutoFit/>
          </a:bodyPr>
          <a:lstStyle/>
          <a:p>
            <a:r>
              <a:rPr lang="el-GR" dirty="0" smtClean="0">
                <a:latin typeface="Arial" panose="020B0604020202020204" pitchFamily="34" charset="0"/>
                <a:cs typeface="Arial" panose="020B0604020202020204" pitchFamily="34" charset="0"/>
              </a:rPr>
              <a:t>   Τα κυριότερα είδη τυριών που παράγονται στην Κρήτη είναι:</a:t>
            </a:r>
          </a:p>
        </p:txBody>
      </p:sp>
      <p:sp>
        <p:nvSpPr>
          <p:cNvPr id="3" name="TextBox 2"/>
          <p:cNvSpPr txBox="1"/>
          <p:nvPr/>
        </p:nvSpPr>
        <p:spPr>
          <a:xfrm>
            <a:off x="539552" y="1844824"/>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Ανθότυρος</a:t>
            </a:r>
            <a:endParaRPr lang="el-GR" dirty="0"/>
          </a:p>
        </p:txBody>
      </p:sp>
      <p:sp>
        <p:nvSpPr>
          <p:cNvPr id="6" name="TextBox 5"/>
          <p:cNvSpPr txBox="1"/>
          <p:nvPr/>
        </p:nvSpPr>
        <p:spPr>
          <a:xfrm>
            <a:off x="559233" y="2199532"/>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Γαλομυζήθρα</a:t>
            </a:r>
            <a:endParaRPr lang="el-GR" dirty="0"/>
          </a:p>
        </p:txBody>
      </p:sp>
      <p:sp>
        <p:nvSpPr>
          <p:cNvPr id="7" name="TextBox 6"/>
          <p:cNvSpPr txBox="1"/>
          <p:nvPr/>
        </p:nvSpPr>
        <p:spPr>
          <a:xfrm>
            <a:off x="539552" y="2544620"/>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t>Γραβιέρα </a:t>
            </a:r>
            <a:r>
              <a:rPr lang="el-GR" dirty="0" err="1" smtClean="0"/>
              <a:t>Μεσσαράς</a:t>
            </a:r>
            <a:endParaRPr lang="el-GR" dirty="0"/>
          </a:p>
        </p:txBody>
      </p:sp>
      <p:sp>
        <p:nvSpPr>
          <p:cNvPr id="8" name="TextBox 7"/>
          <p:cNvSpPr txBox="1"/>
          <p:nvPr/>
        </p:nvSpPr>
        <p:spPr>
          <a:xfrm>
            <a:off x="529145" y="2925235"/>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Πηχτόγαλο</a:t>
            </a:r>
            <a:r>
              <a:rPr lang="el-GR" dirty="0" smtClean="0"/>
              <a:t> Κρήτης ( </a:t>
            </a:r>
            <a:r>
              <a:rPr lang="el-GR" dirty="0" err="1" smtClean="0"/>
              <a:t>Μεσσαράς</a:t>
            </a:r>
            <a:r>
              <a:rPr lang="el-GR" dirty="0" smtClean="0"/>
              <a:t>)</a:t>
            </a:r>
            <a:endParaRPr lang="el-GR" dirty="0"/>
          </a:p>
        </p:txBody>
      </p:sp>
      <p:sp>
        <p:nvSpPr>
          <p:cNvPr id="9" name="TextBox 8"/>
          <p:cNvSpPr txBox="1"/>
          <p:nvPr/>
        </p:nvSpPr>
        <p:spPr>
          <a:xfrm>
            <a:off x="561612" y="3340049"/>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t>Κεφαλοτύρι</a:t>
            </a:r>
            <a:endParaRPr lang="el-GR" dirty="0"/>
          </a:p>
        </p:txBody>
      </p:sp>
      <p:sp>
        <p:nvSpPr>
          <p:cNvPr id="10" name="TextBox 9"/>
          <p:cNvSpPr txBox="1"/>
          <p:nvPr/>
        </p:nvSpPr>
        <p:spPr>
          <a:xfrm>
            <a:off x="561612" y="3723262"/>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Μαλάκα</a:t>
            </a:r>
            <a:endParaRPr lang="el-GR" dirty="0"/>
          </a:p>
        </p:txBody>
      </p:sp>
      <p:sp>
        <p:nvSpPr>
          <p:cNvPr id="11" name="TextBox 10"/>
          <p:cNvSpPr txBox="1"/>
          <p:nvPr/>
        </p:nvSpPr>
        <p:spPr>
          <a:xfrm>
            <a:off x="529145" y="4086017"/>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t>Μυζήθρα </a:t>
            </a:r>
            <a:r>
              <a:rPr lang="el-GR" dirty="0" err="1" smtClean="0"/>
              <a:t>Γέργερης</a:t>
            </a:r>
            <a:endParaRPr lang="el-GR" dirty="0"/>
          </a:p>
        </p:txBody>
      </p:sp>
      <p:sp>
        <p:nvSpPr>
          <p:cNvPr id="12" name="TextBox 11"/>
          <p:cNvSpPr txBox="1"/>
          <p:nvPr/>
        </p:nvSpPr>
        <p:spPr>
          <a:xfrm>
            <a:off x="561612" y="4455349"/>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smtClean="0"/>
              <a:t>Ξινόγαλο  </a:t>
            </a:r>
            <a:r>
              <a:rPr lang="el-GR" dirty="0" err="1" smtClean="0"/>
              <a:t>Ζαρου</a:t>
            </a:r>
            <a:endParaRPr lang="el-GR" dirty="0"/>
          </a:p>
        </p:txBody>
      </p:sp>
      <p:sp>
        <p:nvSpPr>
          <p:cNvPr id="13" name="TextBox 12"/>
          <p:cNvSpPr txBox="1"/>
          <p:nvPr/>
        </p:nvSpPr>
        <p:spPr>
          <a:xfrm>
            <a:off x="529145" y="4838562"/>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Ξυνομηζύθρα</a:t>
            </a:r>
            <a:r>
              <a:rPr lang="el-GR" dirty="0" smtClean="0"/>
              <a:t> Μητρόπολης</a:t>
            </a:r>
            <a:endParaRPr lang="el-GR" dirty="0"/>
          </a:p>
        </p:txBody>
      </p:sp>
      <p:sp>
        <p:nvSpPr>
          <p:cNvPr id="14" name="TextBox 13"/>
          <p:cNvSpPr txBox="1"/>
          <p:nvPr/>
        </p:nvSpPr>
        <p:spPr>
          <a:xfrm>
            <a:off x="539552" y="5207894"/>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Στάκα</a:t>
            </a:r>
            <a:r>
              <a:rPr lang="el-GR" dirty="0" smtClean="0"/>
              <a:t> Φανερωμένης</a:t>
            </a:r>
            <a:endParaRPr lang="el-GR" dirty="0"/>
          </a:p>
        </p:txBody>
      </p:sp>
      <p:sp>
        <p:nvSpPr>
          <p:cNvPr id="15" name="TextBox 14"/>
          <p:cNvSpPr txBox="1"/>
          <p:nvPr/>
        </p:nvSpPr>
        <p:spPr>
          <a:xfrm>
            <a:off x="590968" y="5577226"/>
            <a:ext cx="7632848" cy="369332"/>
          </a:xfrm>
          <a:prstGeom prst="rect">
            <a:avLst/>
          </a:prstGeom>
          <a:noFill/>
        </p:spPr>
        <p:txBody>
          <a:bodyPr wrap="square" rtlCol="0">
            <a:spAutoFit/>
          </a:bodyPr>
          <a:lstStyle/>
          <a:p>
            <a:pPr marL="285750" indent="-285750">
              <a:buFont typeface="Arial" panose="020B0604020202020204" pitchFamily="34" charset="0"/>
              <a:buChar char="•"/>
            </a:pPr>
            <a:r>
              <a:rPr lang="el-GR" dirty="0" err="1" smtClean="0"/>
              <a:t>Τυροζούλι</a:t>
            </a:r>
            <a:r>
              <a:rPr lang="el-GR" dirty="0" smtClean="0"/>
              <a:t> </a:t>
            </a:r>
            <a:r>
              <a:rPr lang="el-GR" dirty="0" err="1" smtClean="0"/>
              <a:t>Γαλιάς</a:t>
            </a:r>
            <a:endParaRPr lang="el-GR" dirty="0"/>
          </a:p>
        </p:txBody>
      </p:sp>
    </p:spTree>
    <p:extLst>
      <p:ext uri="{BB962C8B-B14F-4D97-AF65-F5344CB8AC3E}">
        <p14:creationId xmlns:p14="http://schemas.microsoft.com/office/powerpoint/2010/main" val="20924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1000" fill="hold"/>
                                        <p:tgtEl>
                                          <p:spTgt spid="3"/>
                                        </p:tgtEl>
                                        <p:attrNameLst>
                                          <p:attrName>ppt_w</p:attrName>
                                        </p:attrNameLst>
                                      </p:cBhvr>
                                      <p:tavLst>
                                        <p:tav tm="0">
                                          <p:val>
                                            <p:fltVal val="0"/>
                                          </p:val>
                                        </p:tav>
                                        <p:tav tm="100000">
                                          <p:val>
                                            <p:strVal val="#ppt_w"/>
                                          </p:val>
                                        </p:tav>
                                      </p:tavLst>
                                    </p:anim>
                                    <p:anim calcmode="lin" valueType="num">
                                      <p:cBhvr>
                                        <p:cTn id="32" dur="1000" fill="hold"/>
                                        <p:tgtEl>
                                          <p:spTgt spid="3"/>
                                        </p:tgtEl>
                                        <p:attrNameLst>
                                          <p:attrName>ppt_h</p:attrName>
                                        </p:attrNameLst>
                                      </p:cBhvr>
                                      <p:tavLst>
                                        <p:tav tm="0">
                                          <p:val>
                                            <p:fltVal val="0"/>
                                          </p:val>
                                        </p:tav>
                                        <p:tav tm="100000">
                                          <p:val>
                                            <p:strVal val="#ppt_h"/>
                                          </p:val>
                                        </p:tav>
                                      </p:tavLst>
                                    </p:anim>
                                    <p:anim calcmode="lin" valueType="num">
                                      <p:cBhvr>
                                        <p:cTn id="33" dur="1000" fill="hold"/>
                                        <p:tgtEl>
                                          <p:spTgt spid="3"/>
                                        </p:tgtEl>
                                        <p:attrNameLst>
                                          <p:attrName>style.rotation</p:attrName>
                                        </p:attrNameLst>
                                      </p:cBhvr>
                                      <p:tavLst>
                                        <p:tav tm="0">
                                          <p:val>
                                            <p:fltVal val="90"/>
                                          </p:val>
                                        </p:tav>
                                        <p:tav tm="100000">
                                          <p:val>
                                            <p:fltVal val="0"/>
                                          </p:val>
                                        </p:tav>
                                      </p:tavLst>
                                    </p:anim>
                                    <p:animEffect transition="in" filter="fade">
                                      <p:cBhvr>
                                        <p:cTn id="34" dur="10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circle(in)">
                                      <p:cBhvr>
                                        <p:cTn id="39" dur="2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2000"/>
                                        <p:tgtEl>
                                          <p:spTgt spid="7"/>
                                        </p:tgtEl>
                                      </p:cBhvr>
                                    </p:animEffect>
                                    <p:anim calcmode="lin" valueType="num">
                                      <p:cBhvr>
                                        <p:cTn id="45" dur="2000" fill="hold"/>
                                        <p:tgtEl>
                                          <p:spTgt spid="7"/>
                                        </p:tgtEl>
                                        <p:attrNameLst>
                                          <p:attrName>ppt_w</p:attrName>
                                        </p:attrNameLst>
                                      </p:cBhvr>
                                      <p:tavLst>
                                        <p:tav tm="0" fmla="#ppt_w*sin(2.5*pi*$)">
                                          <p:val>
                                            <p:fltVal val="0"/>
                                          </p:val>
                                        </p:tav>
                                        <p:tav tm="100000">
                                          <p:val>
                                            <p:fltVal val="1"/>
                                          </p:val>
                                        </p:tav>
                                      </p:tavLst>
                                    </p:anim>
                                    <p:anim calcmode="lin" valueType="num">
                                      <p:cBhvr>
                                        <p:cTn id="46"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down)">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randombar(horizontal)">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grpId="0" nodeType="clickEffect">
                                  <p:stCondLst>
                                    <p:cond delay="0"/>
                                  </p:stCondLst>
                                  <p:childTnLst>
                                    <p:set>
                                      <p:cBhvr>
                                        <p:cTn id="84" dur="1" fill="hold">
                                          <p:stCondLst>
                                            <p:cond delay="0"/>
                                          </p:stCondLst>
                                        </p:cTn>
                                        <p:tgtEl>
                                          <p:spTgt spid="12"/>
                                        </p:tgtEl>
                                        <p:attrNameLst>
                                          <p:attrName>style.visibility</p:attrName>
                                        </p:attrNameLst>
                                      </p:cBhvr>
                                      <p:to>
                                        <p:strVal val="visible"/>
                                      </p:to>
                                    </p:set>
                                    <p:anim calcmode="lin" valueType="num">
                                      <p:cBhvr>
                                        <p:cTn id="85" dur="1000" fill="hold"/>
                                        <p:tgtEl>
                                          <p:spTgt spid="12"/>
                                        </p:tgtEl>
                                        <p:attrNameLst>
                                          <p:attrName>ppt_w</p:attrName>
                                        </p:attrNameLst>
                                      </p:cBhvr>
                                      <p:tavLst>
                                        <p:tav tm="0">
                                          <p:val>
                                            <p:fltVal val="0"/>
                                          </p:val>
                                        </p:tav>
                                        <p:tav tm="100000">
                                          <p:val>
                                            <p:strVal val="#ppt_w"/>
                                          </p:val>
                                        </p:tav>
                                      </p:tavLst>
                                    </p:anim>
                                    <p:anim calcmode="lin" valueType="num">
                                      <p:cBhvr>
                                        <p:cTn id="86" dur="1000" fill="hold"/>
                                        <p:tgtEl>
                                          <p:spTgt spid="12"/>
                                        </p:tgtEl>
                                        <p:attrNameLst>
                                          <p:attrName>ppt_h</p:attrName>
                                        </p:attrNameLst>
                                      </p:cBhvr>
                                      <p:tavLst>
                                        <p:tav tm="0">
                                          <p:val>
                                            <p:fltVal val="0"/>
                                          </p:val>
                                        </p:tav>
                                        <p:tav tm="100000">
                                          <p:val>
                                            <p:strVal val="#ppt_h"/>
                                          </p:val>
                                        </p:tav>
                                      </p:tavLst>
                                    </p:anim>
                                    <p:anim calcmode="lin" valueType="num">
                                      <p:cBhvr>
                                        <p:cTn id="87" dur="1000" fill="hold"/>
                                        <p:tgtEl>
                                          <p:spTgt spid="12"/>
                                        </p:tgtEl>
                                        <p:attrNameLst>
                                          <p:attrName>style.rotation</p:attrName>
                                        </p:attrNameLst>
                                      </p:cBhvr>
                                      <p:tavLst>
                                        <p:tav tm="0">
                                          <p:val>
                                            <p:fltVal val="90"/>
                                          </p:val>
                                        </p:tav>
                                        <p:tav tm="100000">
                                          <p:val>
                                            <p:fltVal val="0"/>
                                          </p:val>
                                        </p:tav>
                                      </p:tavLst>
                                    </p:anim>
                                    <p:animEffect transition="in" filter="fade">
                                      <p:cBhvr>
                                        <p:cTn id="88" dur="1000"/>
                                        <p:tgtEl>
                                          <p:spTgt spid="12"/>
                                        </p:tgtEl>
                                      </p:cBhvr>
                                    </p:animEffect>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additive="base">
                                        <p:cTn id="93" dur="500" fill="hold"/>
                                        <p:tgtEl>
                                          <p:spTgt spid="13"/>
                                        </p:tgtEl>
                                        <p:attrNameLst>
                                          <p:attrName>ppt_x</p:attrName>
                                        </p:attrNameLst>
                                      </p:cBhvr>
                                      <p:tavLst>
                                        <p:tav tm="0">
                                          <p:val>
                                            <p:strVal val="#ppt_x"/>
                                          </p:val>
                                        </p:tav>
                                        <p:tav tm="100000">
                                          <p:val>
                                            <p:strVal val="#ppt_x"/>
                                          </p:val>
                                        </p:tav>
                                      </p:tavLst>
                                    </p:anim>
                                    <p:anim calcmode="lin" valueType="num">
                                      <p:cBhvr additive="base">
                                        <p:cTn id="9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14" presetClass="entr" presetSubtype="10" fill="hold" grpId="0" nodeType="click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randombar(horizontal)">
                                      <p:cBhvr>
                                        <p:cTn id="99" dur="500"/>
                                        <p:tgtEl>
                                          <p:spTgt spid="14"/>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p:cTn id="104" dur="500" fill="hold"/>
                                        <p:tgtEl>
                                          <p:spTgt spid="15"/>
                                        </p:tgtEl>
                                        <p:attrNameLst>
                                          <p:attrName>ppt_w</p:attrName>
                                        </p:attrNameLst>
                                      </p:cBhvr>
                                      <p:tavLst>
                                        <p:tav tm="0">
                                          <p:val>
                                            <p:fltVal val="0"/>
                                          </p:val>
                                        </p:tav>
                                        <p:tav tm="100000">
                                          <p:val>
                                            <p:strVal val="#ppt_w"/>
                                          </p:val>
                                        </p:tav>
                                      </p:tavLst>
                                    </p:anim>
                                    <p:anim calcmode="lin" valueType="num">
                                      <p:cBhvr>
                                        <p:cTn id="105" dur="500" fill="hold"/>
                                        <p:tgtEl>
                                          <p:spTgt spid="15"/>
                                        </p:tgtEl>
                                        <p:attrNameLst>
                                          <p:attrName>ppt_h</p:attrName>
                                        </p:attrNameLst>
                                      </p:cBhvr>
                                      <p:tavLst>
                                        <p:tav tm="0">
                                          <p:val>
                                            <p:fltVal val="0"/>
                                          </p:val>
                                        </p:tav>
                                        <p:tav tm="100000">
                                          <p:val>
                                            <p:strVal val="#ppt_h"/>
                                          </p:val>
                                        </p:tav>
                                      </p:tavLst>
                                    </p:anim>
                                    <p:animEffect transition="in" filter="fade">
                                      <p:cBhvr>
                                        <p:cTn id="10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P spid="3" grpId="0"/>
      <p:bldP spid="6" grpId="0"/>
      <p:bldP spid="7" grpId="0"/>
      <p:bldP spid="8" grpId="0"/>
      <p:bldP spid="9"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Ανθότυρος</a:t>
            </a:r>
            <a:endParaRPr lang="el-GR" dirty="0"/>
          </a:p>
        </p:txBody>
      </p:sp>
      <p:sp>
        <p:nvSpPr>
          <p:cNvPr id="6" name="Ορθογώνιο 5"/>
          <p:cNvSpPr/>
          <p:nvPr/>
        </p:nvSpPr>
        <p:spPr>
          <a:xfrm>
            <a:off x="251520" y="1268760"/>
            <a:ext cx="8424936" cy="2031325"/>
          </a:xfrm>
          <a:prstGeom prst="rect">
            <a:avLst/>
          </a:prstGeom>
        </p:spPr>
        <p:txBody>
          <a:bodyPr wrap="square">
            <a:spAutoFit/>
          </a:bodyPr>
          <a:lstStyle/>
          <a:p>
            <a:r>
              <a:rPr lang="el-GR" dirty="0"/>
              <a:t>Τυρί από μίγμα </a:t>
            </a:r>
            <a:r>
              <a:rPr lang="el-GR" dirty="0" err="1"/>
              <a:t>τυρογάλακτος</a:t>
            </a:r>
            <a:r>
              <a:rPr lang="el-GR" dirty="0"/>
              <a:t> και φρέσκου γάλακτος με συνεκτική μάζα και ελάχιστο αλάτι. Έχει μέγιστη υγρασία 70% και ελάχιστη </a:t>
            </a:r>
            <a:r>
              <a:rPr lang="el-GR" dirty="0" err="1"/>
              <a:t>λιποπεριεκτικότητα</a:t>
            </a:r>
            <a:r>
              <a:rPr lang="el-GR" dirty="0"/>
              <a:t> 65% επί ξηρού. Παράγεται από πρόβειο και κατσικίσιο γάλα. Ωριμάζει με τον χρόνο και τη βοήθεια αλατιού, σκληραίνει και χάνει υγρασία. Η ονομασία του μπορεί να προέρχεται από το άνθος του τυριού η και από τον </a:t>
            </a:r>
            <a:r>
              <a:rPr lang="el-GR" dirty="0" err="1"/>
              <a:t>άθο</a:t>
            </a:r>
            <a:r>
              <a:rPr lang="el-GR" dirty="0"/>
              <a:t> του τυριού, όπου </a:t>
            </a:r>
            <a:r>
              <a:rPr lang="el-GR" dirty="0" err="1"/>
              <a:t>άθος</a:t>
            </a:r>
            <a:r>
              <a:rPr lang="el-GR" dirty="0"/>
              <a:t> σημαίνει στάχτη, μια και το τυρί όταν ωριμάσει μοιάζει σαν να έχουν ρίξει στάχτη από πάνω του. Είναι κατάλληλο για μακαρόνια.</a:t>
            </a:r>
          </a:p>
        </p:txBody>
      </p:sp>
      <p:pic>
        <p:nvPicPr>
          <p:cNvPr id="1026" name="Picture 2" descr="ksp_225">
            <a:hlinkClick r:id="rId2" tooltip="&quot;Αθότυρος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181256"/>
            <a:ext cx="4968552" cy="2984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278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2000"/>
                                        <p:tgtEl>
                                          <p:spTgt spid="1026"/>
                                        </p:tgtEl>
                                      </p:cBhvr>
                                    </p:animEffect>
                                    <p:anim calcmode="lin" valueType="num">
                                      <p:cBhvr>
                                        <p:cTn id="32" dur="2000" fill="hold"/>
                                        <p:tgtEl>
                                          <p:spTgt spid="1026"/>
                                        </p:tgtEl>
                                        <p:attrNameLst>
                                          <p:attrName>ppt_w</p:attrName>
                                        </p:attrNameLst>
                                      </p:cBhvr>
                                      <p:tavLst>
                                        <p:tav tm="0" fmla="#ppt_w*sin(2.5*pi*$)">
                                          <p:val>
                                            <p:fltVal val="0"/>
                                          </p:val>
                                        </p:tav>
                                        <p:tav tm="100000">
                                          <p:val>
                                            <p:fltVal val="1"/>
                                          </p:val>
                                        </p:tav>
                                      </p:tavLst>
                                    </p:anim>
                                    <p:anim calcmode="lin" valueType="num">
                                      <p:cBhvr>
                                        <p:cTn id="33"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err="1" smtClean="0"/>
              <a:t>Γαλομυζήθρα</a:t>
            </a:r>
            <a:endParaRPr lang="el-GR" dirty="0"/>
          </a:p>
        </p:txBody>
      </p:sp>
      <p:sp>
        <p:nvSpPr>
          <p:cNvPr id="6" name="Ορθογώνιο 5"/>
          <p:cNvSpPr/>
          <p:nvPr/>
        </p:nvSpPr>
        <p:spPr>
          <a:xfrm>
            <a:off x="251520" y="1268760"/>
            <a:ext cx="8424936" cy="1200329"/>
          </a:xfrm>
          <a:prstGeom prst="rect">
            <a:avLst/>
          </a:prstGeom>
        </p:spPr>
        <p:txBody>
          <a:bodyPr wrap="square">
            <a:spAutoFit/>
          </a:bodyPr>
          <a:lstStyle/>
          <a:p>
            <a:r>
              <a:rPr lang="el-GR" dirty="0"/>
              <a:t>Τυρί, με πολύ απλή διαδικασία </a:t>
            </a:r>
            <a:r>
              <a:rPr lang="el-GR" dirty="0" err="1"/>
              <a:t>τυροκόμησης</a:t>
            </a:r>
            <a:r>
              <a:rPr lang="el-GR" dirty="0"/>
              <a:t>, όπου το γάλα μετατρέπεται σε τυρί με φυσική όξυνση, δηλαδή κόβει . Δεν είναι εμπορεύσιμο τυρί και γίνεται κυρίως στα σπίτια. Έχει την ίδια υφή και γεύση με τη Χανιώτικη μυζήθρα και τη κρητική </a:t>
            </a:r>
            <a:r>
              <a:rPr lang="el-GR" dirty="0" err="1"/>
              <a:t>ξινομυζήθρα</a:t>
            </a:r>
            <a:r>
              <a:rPr lang="el-GR" dirty="0"/>
              <a:t>. Είναι νόστιμο, απαλό με ελαφριά ξινίλα. Ιδανικό για τον κρητικό </a:t>
            </a:r>
            <a:r>
              <a:rPr lang="el-GR" dirty="0" err="1"/>
              <a:t>ντάκο</a:t>
            </a:r>
            <a:endParaRPr lang="el-GR" dirty="0"/>
          </a:p>
        </p:txBody>
      </p:sp>
      <p:pic>
        <p:nvPicPr>
          <p:cNvPr id="2050" name="Picture 2" descr="ksp_226">
            <a:hlinkClick r:id="rId2" tooltip="&quot;Γαλομυζήθρα.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663699"/>
            <a:ext cx="4968552" cy="3069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1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barn(inVertical)">
                                      <p:cBhvr>
                                        <p:cTn id="20"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Γραβιέρα </a:t>
            </a:r>
            <a:r>
              <a:rPr lang="el-GR" dirty="0" err="1" smtClean="0"/>
              <a:t>Μεσσαράς</a:t>
            </a:r>
            <a:endParaRPr lang="el-GR" dirty="0"/>
          </a:p>
        </p:txBody>
      </p:sp>
      <p:sp>
        <p:nvSpPr>
          <p:cNvPr id="6" name="Ορθογώνιο 5"/>
          <p:cNvSpPr/>
          <p:nvPr/>
        </p:nvSpPr>
        <p:spPr>
          <a:xfrm>
            <a:off x="251520" y="1268760"/>
            <a:ext cx="8424936" cy="1754326"/>
          </a:xfrm>
          <a:prstGeom prst="rect">
            <a:avLst/>
          </a:prstGeom>
        </p:spPr>
        <p:txBody>
          <a:bodyPr wrap="square">
            <a:spAutoFit/>
          </a:bodyPr>
          <a:lstStyle/>
          <a:p>
            <a:r>
              <a:rPr lang="el-GR" dirty="0"/>
              <a:t>Γεύση ελαφρά αλμυρή, γεμάτη από βούτυρο και πρωτεΐνες γάλακτος. Φτιάχνεται από </a:t>
            </a:r>
            <a:r>
              <a:rPr lang="el-GR" dirty="0" err="1"/>
              <a:t>αιγοπρόβειο</a:t>
            </a:r>
            <a:r>
              <a:rPr lang="el-GR" dirty="0"/>
              <a:t> γάλα. Η καλύτερη ποιότητα είναι όταν παράγεται από αμιγές πρόβειο. Παρασκευάζεται σε κεφάλια βάρους από 5 ως 25 κιλά. Η ανάλυση της είναι Υγρασία 38%,λιπαρά 38,4% επί ξηρού, αλάτι 1,5%. Τρώγεται αυτούσια, ωμή, με φρούτα και ψωμί, μαγειρεμένη σε πίτες, επίσης </a:t>
            </a:r>
            <a:r>
              <a:rPr lang="el-GR" dirty="0" err="1"/>
              <a:t>παναρισμένη</a:t>
            </a:r>
            <a:r>
              <a:rPr lang="el-GR" dirty="0"/>
              <a:t> σαν σαγανάκι.</a:t>
            </a:r>
          </a:p>
          <a:p>
            <a:endParaRPr lang="el-GR" dirty="0"/>
          </a:p>
        </p:txBody>
      </p:sp>
      <p:pic>
        <p:nvPicPr>
          <p:cNvPr id="3074" name="Picture 2" descr="ksp_227">
            <a:hlinkClick r:id="rId2" tooltip="&quot;Γραβιέρα Κρήτης (Φωτογραφία Νομαρχία Ηρακλείου)&#10;&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082246"/>
            <a:ext cx="5112568" cy="325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5862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074"/>
                                        </p:tgtEl>
                                        <p:attrNameLst>
                                          <p:attrName>style.visibility</p:attrName>
                                        </p:attrNameLst>
                                      </p:cBhvr>
                                      <p:to>
                                        <p:strVal val="visible"/>
                                      </p:to>
                                    </p:set>
                                    <p:animEffect transition="in" filter="wipe(down)">
                                      <p:cBhvr>
                                        <p:cTn id="43" dur="580">
                                          <p:stCondLst>
                                            <p:cond delay="0"/>
                                          </p:stCondLst>
                                        </p:cTn>
                                        <p:tgtEl>
                                          <p:spTgt spid="3074"/>
                                        </p:tgtEl>
                                      </p:cBhvr>
                                    </p:animEffect>
                                    <p:anim calcmode="lin" valueType="num">
                                      <p:cBhvr>
                                        <p:cTn id="44"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49" dur="26">
                                          <p:stCondLst>
                                            <p:cond delay="650"/>
                                          </p:stCondLst>
                                        </p:cTn>
                                        <p:tgtEl>
                                          <p:spTgt spid="3074"/>
                                        </p:tgtEl>
                                      </p:cBhvr>
                                      <p:to x="100000" y="60000"/>
                                    </p:animScale>
                                    <p:animScale>
                                      <p:cBhvr>
                                        <p:cTn id="50" dur="166" decel="50000">
                                          <p:stCondLst>
                                            <p:cond delay="676"/>
                                          </p:stCondLst>
                                        </p:cTn>
                                        <p:tgtEl>
                                          <p:spTgt spid="3074"/>
                                        </p:tgtEl>
                                      </p:cBhvr>
                                      <p:to x="100000" y="100000"/>
                                    </p:animScale>
                                    <p:animScale>
                                      <p:cBhvr>
                                        <p:cTn id="51" dur="26">
                                          <p:stCondLst>
                                            <p:cond delay="1312"/>
                                          </p:stCondLst>
                                        </p:cTn>
                                        <p:tgtEl>
                                          <p:spTgt spid="3074"/>
                                        </p:tgtEl>
                                      </p:cBhvr>
                                      <p:to x="100000" y="80000"/>
                                    </p:animScale>
                                    <p:animScale>
                                      <p:cBhvr>
                                        <p:cTn id="52" dur="166" decel="50000">
                                          <p:stCondLst>
                                            <p:cond delay="1338"/>
                                          </p:stCondLst>
                                        </p:cTn>
                                        <p:tgtEl>
                                          <p:spTgt spid="3074"/>
                                        </p:tgtEl>
                                      </p:cBhvr>
                                      <p:to x="100000" y="100000"/>
                                    </p:animScale>
                                    <p:animScale>
                                      <p:cBhvr>
                                        <p:cTn id="53" dur="26">
                                          <p:stCondLst>
                                            <p:cond delay="1642"/>
                                          </p:stCondLst>
                                        </p:cTn>
                                        <p:tgtEl>
                                          <p:spTgt spid="3074"/>
                                        </p:tgtEl>
                                      </p:cBhvr>
                                      <p:to x="100000" y="90000"/>
                                    </p:animScale>
                                    <p:animScale>
                                      <p:cBhvr>
                                        <p:cTn id="54" dur="166" decel="50000">
                                          <p:stCondLst>
                                            <p:cond delay="1668"/>
                                          </p:stCondLst>
                                        </p:cTn>
                                        <p:tgtEl>
                                          <p:spTgt spid="3074"/>
                                        </p:tgtEl>
                                      </p:cBhvr>
                                      <p:to x="100000" y="100000"/>
                                    </p:animScale>
                                    <p:animScale>
                                      <p:cBhvr>
                                        <p:cTn id="55" dur="26">
                                          <p:stCondLst>
                                            <p:cond delay="1808"/>
                                          </p:stCondLst>
                                        </p:cTn>
                                        <p:tgtEl>
                                          <p:spTgt spid="3074"/>
                                        </p:tgtEl>
                                      </p:cBhvr>
                                      <p:to x="100000" y="95000"/>
                                    </p:animScale>
                                    <p:animScale>
                                      <p:cBhvr>
                                        <p:cTn id="56" dur="166" decel="50000">
                                          <p:stCondLst>
                                            <p:cond delay="1834"/>
                                          </p:stCondLst>
                                        </p:cTn>
                                        <p:tgtEl>
                                          <p:spTgt spid="307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1759</Words>
  <Application>Microsoft Office PowerPoint</Application>
  <PresentationFormat>Προβολή στην οθόνη (4:3)</PresentationFormat>
  <Paragraphs>119</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Θέμα του Office</vt:lpstr>
      <vt:lpstr>ΚΤΗΝΟΤΡΟΦΙΚΑ ΠΡΟΪΟΝΤΑ</vt:lpstr>
      <vt:lpstr>Κτηνοτροφικά Προϊόντα</vt:lpstr>
      <vt:lpstr>Προϊόντα γάλακτος</vt:lpstr>
      <vt:lpstr>Κρητικό τυρί (1)</vt:lpstr>
      <vt:lpstr>Κρητικό τυρί (2)</vt:lpstr>
      <vt:lpstr>Είδη Κρητικού Τυριού</vt:lpstr>
      <vt:lpstr>Ανθότυρος</vt:lpstr>
      <vt:lpstr>Γαλομυζήθρα</vt:lpstr>
      <vt:lpstr>Γραβιέρα Μεσσαράς</vt:lpstr>
      <vt:lpstr>Πηχτόγαλο Κρήτης (Μεσσαράς) </vt:lpstr>
      <vt:lpstr>Κεφαλοτύρι </vt:lpstr>
      <vt:lpstr>Μαλάκα </vt:lpstr>
      <vt:lpstr>Μυζήθρα Γέργερης </vt:lpstr>
      <vt:lpstr>Ξινόγαλα Ζαρού</vt:lpstr>
      <vt:lpstr>Ξινομυζήθρα Μητρόπολης</vt:lpstr>
      <vt:lpstr>Στάκα Φανερωμένης</vt:lpstr>
      <vt:lpstr>Τυροζούλι Γαλιάς</vt:lpstr>
      <vt:lpstr>Προϊόντα κρέατος </vt:lpstr>
      <vt:lpstr>Νωπό κρέας</vt:lpstr>
      <vt:lpstr>Επεξεργασμένο κρέας (1)</vt:lpstr>
      <vt:lpstr>Επεξεργασμένο κρέας(2) </vt:lpstr>
      <vt:lpstr>Επεξεργασμένο κρέας(3) </vt:lpstr>
      <vt:lpstr> Μαλλί </vt:lpstr>
      <vt:lpstr> Μαλλί </vt:lpstr>
      <vt:lpstr> Μαλλί </vt:lpstr>
      <vt:lpstr> Μαλλί </vt:lpstr>
      <vt:lpstr> Δέρμα</vt:lpstr>
      <vt:lpstr> Κέρατα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ΚΤΗΝΟΤΡΟΦΙΚΑ ΠΡΟΪΟΝΤΑ</dc:title>
  <dc:creator>CHRISTINA TRIANTAFYLLOU</dc:creator>
  <cp:lastModifiedBy>CHRISTINA TRIANTAFYLLOU</cp:lastModifiedBy>
  <cp:revision>27</cp:revision>
  <dcterms:created xsi:type="dcterms:W3CDTF">2016-02-16T09:02:19Z</dcterms:created>
  <dcterms:modified xsi:type="dcterms:W3CDTF">2016-03-28T10:37:57Z</dcterms:modified>
</cp:coreProperties>
</file>