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p:scale>
          <a:sx n="60" d="100"/>
          <a:sy n="60" d="100"/>
        </p:scale>
        <p:origin x="-1050"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764DE79-268F-4C1A-8933-263129D2AF90}" type="datetimeFigureOut">
              <a:rPr lang="en-US" dirty="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764DE79-268F-4C1A-8933-263129D2AF90}" type="datetimeFigureOut">
              <a:rPr lang="en-US" dirty="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764DE79-268F-4C1A-8933-263129D2AF90}" type="datetimeFigureOut">
              <a:rPr lang="en-US" dirty="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aiapedia.gr/gaiapedia/index.php/%CE%95%CE%BA%CF%84%CF%81%CE%BF%CF%86%CE%AE_%CF%80%CF%84%CE%B7%CE%BD%CF%8E%CE%BD#cite_note-.CE.A3.CF.8D.CF.83.CF.84.CE.B7.CE.BC.CE.B1_.CE.BA.CF.81.CE.B5.CE.BF.CF.80.CE.B1.CF.81.CE.B1.CE.B3.CF.89.CE.B3.CF.8E.CE.BD-3" TargetMode="External"/><Relationship Id="rId2" Type="http://schemas.openxmlformats.org/officeDocument/2006/relationships/hyperlink" Target="http://www.gaiapedia.gr/gaiapedia/index.php/%CE%95%CE%BA%CF%84%CF%81%CE%BF%CF%86%CE%AE_%CE%BA%CF%81%CE%B5%CE%BF%CF%80%CE%B1%CF%81%CE%B1%CE%B3%CF%89%CE%B3%CF%8E%CE%BD_%CE%BF%CF%81%CE%BD%CE%AF%CE%B8%CF%89%CE%BD"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aiapedia.gr/gaiapedia/index.php/%CE%91%CF%81%CF%87%CE%B5%CE%AF%CE%BF:%CE%9A%CE%BB%CE%B1%CF%83%CE%B9%CE%BA%CE%BF%CE%AF_%CE%BA%CE%BB%CF%8E%CE%B2%CE%BF%CE%B9.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aiapedia.gr/gaiapedia/index.php/%CE%95%CE%BA%CF%84%CF%81%CE%BF%CF%86%CE%AE_%CF%80%CF%84%CE%B7%CE%BD%CF%8E%CE%BD#cite_note-.CE.A3.CF.8D.CF.83.CF.84.CE.B7.CE.BC.CE.B1_.CF.89.CE.BF.CF.80.CE.B1.CF.81.CE.B1.CE.B3.CF.89.CE.B3.CF.8E.CE.BD-4" TargetMode="External"/><Relationship Id="rId2" Type="http://schemas.openxmlformats.org/officeDocument/2006/relationships/hyperlink" Target="http://www.gaiapedia.gr/gaiapedia/index.php/%CE%95%CE%BA%CF%84%CF%81%CE%BF%CF%86%CE%AE_%CF%89%CE%BF%CF%80%CE%B1%CF%81%CE%B1%CE%B3%CF%89%CE%B3%CF%8E%CE%BD_%CE%BF%CF%81%CE%BD%CE%AF%CE%B8%CF%89%CE%BD" TargetMode="External"/><Relationship Id="rId1" Type="http://schemas.openxmlformats.org/officeDocument/2006/relationships/slideLayout" Target="../slideLayouts/slideLayout2.xml"/><Relationship Id="rId6" Type="http://schemas.openxmlformats.org/officeDocument/2006/relationships/hyperlink" Target="http://www.gaiapedia.gr/gaiapedia/index.php/%CE%95%CE%BA%CF%84%CF%81%CE%BF%CF%86%CE%AE_%CF%80%CF%84%CE%B7%CE%BD%CF%8E%CE%BD#cite_note-.CE.95.CE.BD.CE.B1.CE.BB.CE.BB.CE.B1.CE.BA.CF.84.CE.B9.CE.BA.CE.AC_.CF.83.CF.85.CF.83.CF.84.CE.AE.CE.BC.CE.B1.CF.84.CE.B1-5" TargetMode="External"/><Relationship Id="rId5" Type="http://schemas.openxmlformats.org/officeDocument/2006/relationships/hyperlink" Target="http://www.gaiapedia.gr/gaiapedia/index.php/%CE%95%CE%BD%CE%B1%CE%BB%CE%BB%CE%B1%CE%BA%CF%84%CE%B9%CE%BA%CE%AC_%CF%83%CF%85%CF%83%CF%84%CE%AE%CE%BC%CE%B1%CF%84%CE%B1_%CE%B5%CE%BA%CF%84%CF%81%CE%BF%CF%86%CE%AE%CF%82" TargetMode="External"/><Relationship Id="rId4" Type="http://schemas.openxmlformats.org/officeDocument/2006/relationships/hyperlink" Target="http://www.gaiapedia.gr/gaiapedia/index.php/%CE%8C%CF%81%CE%BD%CE%B9%CE%B8%CE%B5%CF%8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gaiapedia.gr/gaiapedia/index.php/%CE%91%CF%81%CF%87%CE%B5%CE%AF%CE%BF:%CE%A0%CF%84%CE%B7%CE%BD%CE%BF%CF%84%CF%81%CE%BF%CF%86%CE%B5%CE%AF%CE%BF_II.jpg" TargetMode="External"/><Relationship Id="rId2" Type="http://schemas.openxmlformats.org/officeDocument/2006/relationships/hyperlink" Target="http://www.gaiapedia.gr/gaiapedia/index.php/%CE%A0%CF%84%CE%B7%CE%BD%CE%BF%CF%84%CF%81%CE%BF%CF%86%CE%B9%CE%BA%CE%AD%CF%82_%CE%B5%CE%B3%CE%BA%CE%B1%CF%84%CE%B1%CF%83%CF%84%CE%AC%CF%83%CE%B5%CE%B9%CF%82"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www.gaiapedia.gr/gaiapedia/index.php/%CE%A3%CF%84%CF%81%CE%BF%CF%85%CE%B8%CE%BF%CE%BA%CE%AC%CE%BC%CE%B7%CE%BB%CE%BF%CE%B9" TargetMode="External"/><Relationship Id="rId2" Type="http://schemas.openxmlformats.org/officeDocument/2006/relationships/hyperlink" Target="http://www.gaiapedia.gr/gaiapedia/index.php/%CE%8C%CF%81%CE%BD%CE%B9%CE%B8%CE%B5%CF%82" TargetMode="External"/><Relationship Id="rId1" Type="http://schemas.openxmlformats.org/officeDocument/2006/relationships/slideLayout" Target="../slideLayouts/slideLayout2.xml"/><Relationship Id="rId4" Type="http://schemas.openxmlformats.org/officeDocument/2006/relationships/hyperlink" Target="http://www.gaiapedia.gr/gaiapedia/index.php/%CE%A0%CF%84%CE%B7%CE%BD%CE%A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aiapedia.gr/gaiapedia/index.php/%CE%95%CE%BA%CF%84%CF%81%CE%BF%CF%86%CE%AE_%CF%80%CF%84%CE%B7%CE%BD%CF%8E%CE%BD#cite_note-.CE.94.CE.B9.CE.B1.CF.84.CF.81.CE.BF.CF.86.CE.AE_.CF.80.CF.84.CE.B7.CE.BD.CF.8E.CE.BD-6" TargetMode="External"/><Relationship Id="rId2" Type="http://schemas.openxmlformats.org/officeDocument/2006/relationships/hyperlink" Target="http://www.gaiapedia.gr/gaiapedia/index.php/%CE%94%CE%B9%CE%B1%CF%84%CF%81%CE%BF%CF%86%CE%AE_%CF%80%CF%84%CE%B7%CE%BD%CF%8E%CE%BD" TargetMode="External"/><Relationship Id="rId1" Type="http://schemas.openxmlformats.org/officeDocument/2006/relationships/slideLayout" Target="../slideLayouts/slideLayout2.xml"/><Relationship Id="rId4" Type="http://schemas.openxmlformats.org/officeDocument/2006/relationships/hyperlink" Target="http://www.gaiapedia.gr/gaiapedia/index.php/%CE%96%CF%89%CE%BF%CF%84%CF%81%CE%BF%CF%86%CE%AD%CF%82_%CE%BA%CE%B1%CE%B9_%CF%80%CF%81%CF%8C%CF%83%CE%B8%CE%B5%CF%84%CE%B5%CF%82_%CF%8D%CE%BB%CE%B5%CF%82_%CE%B6%CF%89%CE%BF%CF%84%CF%81%CE%BF%CF%86%CF%8E%CE%B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aiapedia.gr/gaiapedia/index.php/%CE%95%CE%BA%CF%84%CF%81%CE%BF%CF%86%CE%AE_%CF%80%CF%84%CE%B7%CE%BD%CF%8E%CE%BD#cite_note-.CE.92.CE.B9.CE.BF.CE.BB.CE.BF.CE.B3.CE.B9.CE.BA.CE.AE_.CF.80.CF.84.CE.B7.CE.BD.CE.BF.CF.84.CF.81.CE.BF.CF.86.CE.AF.CE.B1-13" TargetMode="External"/><Relationship Id="rId7" Type="http://schemas.openxmlformats.org/officeDocument/2006/relationships/image" Target="../media/image9.jpeg"/><Relationship Id="rId2" Type="http://schemas.openxmlformats.org/officeDocument/2006/relationships/hyperlink" Target="http://www.gaiapedia.gr/gaiapedia/index.php/%CE%92%CE%B9%CE%BF%CE%BB%CE%BF%CE%B3%CE%B9%CE%BA%CE%AE_%CF%80%CF%84%CE%B7%CE%BD%CE%BF%CF%84%CF%81%CE%BF%CF%86%CE%AF%CE%B1" TargetMode="External"/><Relationship Id="rId1" Type="http://schemas.openxmlformats.org/officeDocument/2006/relationships/slideLayout" Target="../slideLayouts/slideLayout2.xml"/><Relationship Id="rId6" Type="http://schemas.openxmlformats.org/officeDocument/2006/relationships/hyperlink" Target="http://www.gaiapedia.gr/gaiapedia/index.php/%CE%91%CF%81%CF%87%CE%B5%CE%AF%CE%BF:%CE%9A%CE%BF%CF%84%CF%8C%CF%80%CE%BF%CF%85%CE%BB%CE%BF.jpg" TargetMode="External"/><Relationship Id="rId5" Type="http://schemas.openxmlformats.org/officeDocument/2006/relationships/hyperlink" Target="http://www.gaiapedia.gr/gaiapedia/index.php/%CE%91%CF%83%CE%B8%CE%AD%CE%BD%CE%B5%CE%B9%CE%B5%CF%82_%CF%84%CF%89%CE%BD_%CF%80%CF%84%CE%B7%CE%BD%CF%8E%CE%BD" TargetMode="External"/><Relationship Id="rId4" Type="http://schemas.openxmlformats.org/officeDocument/2006/relationships/hyperlink" Target="http://www.gaiapedia.gr/gaiapedia/index.php/%CE%8C%CF%81%CE%BD%CE%B9%CE%B8%CE%B5%CF%8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ivepedia.gr/index.php/%CE%91%CE%BD%CE%B1%CF%80%CE%B1%CF%81%CE%B1%CE%B3%CF%89%CE%B3%CE%AE" TargetMode="External"/><Relationship Id="rId7" Type="http://schemas.openxmlformats.org/officeDocument/2006/relationships/hyperlink" Target="http://www.livepedia.gr/index.php/%CE%9F%CF%81%CE%BD%CE%B9%CE%B8%CE%BF%CF%84%CF%81%CE%BF%CF%86%CE%B5%CE%AF%CE%BF" TargetMode="External"/><Relationship Id="rId2" Type="http://schemas.openxmlformats.org/officeDocument/2006/relationships/hyperlink" Target="http://www.livepedia.gr/index.php/%CE%95%CE%BA%CF%84%CF%81%CE%BF%CF%86%CE%AE"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livepedia.gr/index.php/%CE%95%CE%B9%CE%BA%CF%8C%CE%BD%CE%B1:%CE%9F%CF%81%CE%BD%CE%B9%CE%B8%CE%BF%CF%84%CF%81%CE%BF%CF%86%CE%AF%CE%B1.jpg" TargetMode="External"/><Relationship Id="rId4" Type="http://schemas.openxmlformats.org/officeDocument/2006/relationships/hyperlink" Target="http://www.livepedia.gr/index.php/%CE%8C%CF%81%CE%BD%CE%B9%CE%B8%CE%B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aiapedia.gr/gaiapedia/index.php/%CE%91%CF%81%CF%87%CE%B5%CE%AF%CE%BF:%CE%95%CE%BA%CF%84%CF%81%CE%BF%CF%86%CE%AE_%CE%BF%CF%81%CE%BD%CE%AF%CE%B8%CF%89%CE%BD.jpg" TargetMode="External"/><Relationship Id="rId2" Type="http://schemas.openxmlformats.org/officeDocument/2006/relationships/hyperlink" Target="http://www.livepedia.gr/index.php?title=%CE%A0%CF%84%CE%B7%CE%BD%CE%BF%CF%84%CF%81%CE%BF%CF%86%CE%AE&amp;action=edit"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www.livepedia.gr/index.php?title=%CE%91%CF%85%CE%B3%CE%BF%CF%80%CE%B1%CF%81%CE%B1%CE%B3%CF%89%CE%B3%CE%AE&amp;action=edit" TargetMode="External"/><Relationship Id="rId2" Type="http://schemas.openxmlformats.org/officeDocument/2006/relationships/hyperlink" Target="http://www.livepedia.gr/index.php/%CE%A0%CE%AC%CF%87%CF%85%CE%BD%CF%83%CE%B7"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aiapedia.gr/gaiapedia/index.php/%CE%91%CF%81%CF%87%CE%B5%CE%AF%CE%BF:%CE%95%CE%BA%CF%84%CF%81%CE%BF%CF%86%CE%AE_%CE%BF%CF%81%CE%BD%CE%AF%CE%B8%CF%89%CE%BD_II.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1087437"/>
          </a:xfrm>
        </p:spPr>
        <p:txBody>
          <a:bodyPr>
            <a:normAutofit/>
          </a:bodyPr>
          <a:lstStyle/>
          <a:p>
            <a:r>
              <a:rPr lang="el-GR" sz="3600" b="1" i="1" dirty="0" smtClean="0">
                <a:latin typeface="Arial" panose="020B0604020202020204" pitchFamily="34" charset="0"/>
                <a:cs typeface="Arial" panose="020B0604020202020204" pitchFamily="34" charset="0"/>
              </a:rPr>
              <a:t>ΚΤΗΝΟΤΡΟΦΙΑ ΣΤΗΝ ΚΡΗΤΗ</a:t>
            </a:r>
            <a:endParaRPr lang="el-GR" sz="3600" b="1" i="1" dirty="0">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a:xfrm>
            <a:off x="1524000" y="2861810"/>
            <a:ext cx="9144000" cy="741362"/>
          </a:xfrm>
        </p:spPr>
        <p:txBody>
          <a:bodyPr/>
          <a:lstStyle/>
          <a:p>
            <a:r>
              <a:rPr lang="el-GR" b="1" i="1" dirty="0" smtClean="0"/>
              <a:t>ΚΤΗΝΟΤΡΟΦΙΚΕΣ  ΕΓΚΑΤΑΣΤΑΣΕΙΣ</a:t>
            </a:r>
            <a:endParaRPr lang="el-GR" b="1" i="1" dirty="0"/>
          </a:p>
        </p:txBody>
      </p:sp>
    </p:spTree>
    <p:extLst>
      <p:ext uri="{BB962C8B-B14F-4D97-AF65-F5344CB8AC3E}">
        <p14:creationId xmlns:p14="http://schemas.microsoft.com/office/powerpoint/2010/main" val="337550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7097" y="413324"/>
            <a:ext cx="10515600" cy="874300"/>
          </a:xfrm>
        </p:spPr>
        <p:txBody>
          <a:bodyPr>
            <a:normAutofit/>
          </a:bodyPr>
          <a:lstStyle/>
          <a:p>
            <a:pPr algn="ctr"/>
            <a:r>
              <a:rPr lang="el-GR" sz="2800" b="1" dirty="0">
                <a:latin typeface="Arial" panose="020B0604020202020204" pitchFamily="34" charset="0"/>
                <a:cs typeface="Arial" panose="020B0604020202020204" pitchFamily="34" charset="0"/>
              </a:rPr>
              <a:t>Συστήματα </a:t>
            </a:r>
            <a:r>
              <a:rPr lang="el-GR" sz="2800" b="1" dirty="0" smtClean="0">
                <a:latin typeface="Arial" panose="020B0604020202020204" pitchFamily="34" charset="0"/>
                <a:cs typeface="Arial" panose="020B0604020202020204" pitchFamily="34" charset="0"/>
              </a:rPr>
              <a:t>εκτροφής</a:t>
            </a:r>
            <a:endParaRPr lang="el-GR" sz="2800" b="1" dirty="0">
              <a:latin typeface="Arial" panose="020B0604020202020204" pitchFamily="34" charset="0"/>
              <a:cs typeface="Arial" panose="020B0604020202020204" pitchFamily="34" charset="0"/>
            </a:endParaRPr>
          </a:p>
        </p:txBody>
      </p:sp>
      <p:sp>
        <p:nvSpPr>
          <p:cNvPr id="3" name="TextBox 2"/>
          <p:cNvSpPr txBox="1"/>
          <p:nvPr/>
        </p:nvSpPr>
        <p:spPr>
          <a:xfrm>
            <a:off x="783771" y="1324947"/>
            <a:ext cx="10487609" cy="4093428"/>
          </a:xfrm>
          <a:prstGeom prst="rect">
            <a:avLst/>
          </a:prstGeom>
          <a:noFill/>
        </p:spPr>
        <p:txBody>
          <a:bodyPr wrap="square" rtlCol="0">
            <a:spAutoFit/>
          </a:bodyPr>
          <a:lstStyle/>
          <a:p>
            <a:pPr lvl="0"/>
            <a:r>
              <a:rPr lang="el-GR" sz="2000" dirty="0"/>
              <a:t>Η </a:t>
            </a:r>
            <a:r>
              <a:rPr lang="el-GR" sz="2000" u="sng" dirty="0">
                <a:hlinkClick r:id="rId2" tooltip="Εκτροφή κρεοπαραγωγών ορνίθων"/>
              </a:rPr>
              <a:t>εκτροφή </a:t>
            </a:r>
            <a:r>
              <a:rPr lang="el-GR" sz="2000" u="sng" dirty="0" err="1">
                <a:hlinkClick r:id="rId2" tooltip="Εκτροφή κρεοπαραγωγών ορνίθων"/>
              </a:rPr>
              <a:t>κρεοπαραγωγών</a:t>
            </a:r>
            <a:r>
              <a:rPr lang="el-GR" sz="2000" u="sng" dirty="0">
                <a:hlinkClick r:id="rId2" tooltip="Εκτροφή κρεοπαραγωγών ορνίθων"/>
              </a:rPr>
              <a:t> ορνίθων</a:t>
            </a:r>
            <a:r>
              <a:rPr lang="el-GR" sz="2000" dirty="0"/>
              <a:t>.</a:t>
            </a:r>
            <a:r>
              <a:rPr lang="el-GR" sz="2000" u="sng" baseline="30000" dirty="0">
                <a:hlinkClick r:id="rId3"/>
              </a:rPr>
              <a:t>[3]</a:t>
            </a:r>
            <a:r>
              <a:rPr lang="el-GR" sz="2000" dirty="0"/>
              <a:t> Η εκτροφή </a:t>
            </a:r>
            <a:r>
              <a:rPr lang="el-GR" sz="2000" dirty="0" err="1"/>
              <a:t>κρεοπαραγωγών</a:t>
            </a:r>
            <a:r>
              <a:rPr lang="el-GR" sz="2000" dirty="0"/>
              <a:t> ορνίθων ή αλλιώς </a:t>
            </a:r>
            <a:r>
              <a:rPr lang="el-GR" sz="2000" dirty="0" err="1"/>
              <a:t>broilers</a:t>
            </a:r>
            <a:r>
              <a:rPr lang="el-GR" sz="2000" dirty="0"/>
              <a:t> γίνεται με εξειδικευμένο ζωικό υλικό (υβρίδια </a:t>
            </a:r>
            <a:r>
              <a:rPr lang="el-GR" sz="2000" dirty="0" err="1"/>
              <a:t>κρεοπαραγωγής</a:t>
            </a:r>
            <a:r>
              <a:rPr lang="el-GR" sz="2000" dirty="0"/>
              <a:t>, </a:t>
            </a:r>
            <a:r>
              <a:rPr lang="el-GR" sz="2000" dirty="0" err="1"/>
              <a:t>Cobb</a:t>
            </a:r>
            <a:r>
              <a:rPr lang="el-GR" sz="2000" dirty="0"/>
              <a:t>, </a:t>
            </a:r>
            <a:r>
              <a:rPr lang="el-GR" sz="2000" dirty="0" err="1"/>
              <a:t>Ross</a:t>
            </a:r>
            <a:r>
              <a:rPr lang="el-GR" sz="2000" dirty="0"/>
              <a:t>, </a:t>
            </a:r>
            <a:r>
              <a:rPr lang="el-GR" sz="2000" dirty="0" err="1"/>
              <a:t>Hubbard</a:t>
            </a:r>
            <a:r>
              <a:rPr lang="el-GR" sz="2000" dirty="0"/>
              <a:t>, </a:t>
            </a:r>
            <a:r>
              <a:rPr lang="el-GR" sz="2000" dirty="0" err="1"/>
              <a:t>Hybro</a:t>
            </a:r>
            <a:r>
              <a:rPr lang="el-GR" sz="2000" dirty="0"/>
              <a:t> </a:t>
            </a:r>
            <a:r>
              <a:rPr lang="el-GR" sz="2000" dirty="0" err="1"/>
              <a:t>κ.λπ</a:t>
            </a:r>
            <a:r>
              <a:rPr lang="el-GR" sz="2000" dirty="0"/>
              <a:t>). Η διάρκεια εκτροφής είναι 42 με 45 ημέρες και το σωματικό βάρος σφαγής κυμαίνεται στα 2,3-2,7 </a:t>
            </a:r>
            <a:r>
              <a:rPr lang="el-GR" sz="2000" dirty="0" err="1"/>
              <a:t>Kg.Η</a:t>
            </a:r>
            <a:r>
              <a:rPr lang="el-GR" sz="2000" dirty="0"/>
              <a:t> προετοιμασία του θαλάμου για μια τέτοια εκτροφή περιλαμβάνει μια σειρά από εργασίες όπως:</a:t>
            </a:r>
          </a:p>
          <a:p>
            <a:pPr lvl="1"/>
            <a:r>
              <a:rPr lang="el-GR" sz="2000" dirty="0"/>
              <a:t>Σχολαστικό καθαρισμό και απολύμανση,</a:t>
            </a:r>
          </a:p>
          <a:p>
            <a:pPr lvl="1"/>
            <a:r>
              <a:rPr lang="el-GR" sz="2000" dirty="0"/>
              <a:t>Μυοκτονία-</a:t>
            </a:r>
            <a:r>
              <a:rPr lang="el-GR" sz="2000" dirty="0" err="1"/>
              <a:t>εντομοκτονία</a:t>
            </a:r>
            <a:r>
              <a:rPr lang="el-GR" sz="2000" dirty="0"/>
              <a:t>,</a:t>
            </a:r>
          </a:p>
          <a:p>
            <a:pPr lvl="1"/>
            <a:r>
              <a:rPr lang="el-GR" sz="2000" dirty="0"/>
              <a:t>Τοποθέτηση στρωμνής (ρυθμιστής υγρασίας),</a:t>
            </a:r>
          </a:p>
          <a:p>
            <a:pPr lvl="1"/>
            <a:r>
              <a:rPr lang="el-GR" sz="2000" dirty="0"/>
              <a:t>Έλεγχος εξοπλισμού για καλή λειτουργία (ταΐστρες, ποτίστρες, </a:t>
            </a:r>
            <a:r>
              <a:rPr lang="el-GR" sz="2000" dirty="0" err="1"/>
              <a:t>θερμομητέρες</a:t>
            </a:r>
            <a:r>
              <a:rPr lang="el-GR" sz="2000" dirty="0"/>
              <a:t>, θερμόμετρα κ.λπ.) και</a:t>
            </a:r>
          </a:p>
          <a:p>
            <a:pPr lvl="1"/>
            <a:r>
              <a:rPr lang="el-GR" sz="2000" dirty="0"/>
              <a:t>24h πριν την άφιξη των νεοσσών ο θάλαμος θερμαίνεται και είναι πλήρης εξοπλισμού και τροφής.</a:t>
            </a:r>
          </a:p>
          <a:p>
            <a:endParaRPr lang="el-GR" sz="2000" dirty="0"/>
          </a:p>
        </p:txBody>
      </p:sp>
      <p:pic>
        <p:nvPicPr>
          <p:cNvPr id="7" name="Εικόνα 6" descr="http://www.gaiapedia.gr/gaiapedia/images/thumb/0/0e/%CE%9A%CE%BB%CE%B1%CF%83%CE%B9%CE%BA%CE%BF%CE%AF_%CE%BA%CE%BB%CF%8E%CE%B2%CE%BF%CE%B9.jpg/180px-%CE%9A%CE%BB%CE%B1%CF%83%CE%B9%CE%BA%CE%BF%CE%AF_%CE%BA%CE%BB%CF%8E%CE%B2%CE%BF%CE%B9.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142791" y="4741267"/>
            <a:ext cx="3769567" cy="1827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076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7097" y="413324"/>
            <a:ext cx="10515600" cy="874300"/>
          </a:xfrm>
        </p:spPr>
        <p:txBody>
          <a:bodyPr>
            <a:normAutofit/>
          </a:bodyPr>
          <a:lstStyle/>
          <a:p>
            <a:pPr algn="ctr"/>
            <a:r>
              <a:rPr lang="el-GR" sz="2800" b="1" dirty="0">
                <a:latin typeface="Arial" panose="020B0604020202020204" pitchFamily="34" charset="0"/>
                <a:cs typeface="Arial" panose="020B0604020202020204" pitchFamily="34" charset="0"/>
              </a:rPr>
              <a:t>Συστήματα </a:t>
            </a:r>
            <a:r>
              <a:rPr lang="el-GR" sz="2800" b="1" dirty="0" smtClean="0">
                <a:latin typeface="Arial" panose="020B0604020202020204" pitchFamily="34" charset="0"/>
                <a:cs typeface="Arial" panose="020B0604020202020204" pitchFamily="34" charset="0"/>
              </a:rPr>
              <a:t>εκτροφής</a:t>
            </a:r>
            <a:endParaRPr lang="el-GR" sz="2800" b="1" dirty="0">
              <a:latin typeface="Arial" panose="020B0604020202020204" pitchFamily="34" charset="0"/>
              <a:cs typeface="Arial" panose="020B0604020202020204" pitchFamily="34" charset="0"/>
            </a:endParaRPr>
          </a:p>
        </p:txBody>
      </p:sp>
      <p:sp>
        <p:nvSpPr>
          <p:cNvPr id="4" name="TextBox 3"/>
          <p:cNvSpPr txBox="1"/>
          <p:nvPr/>
        </p:nvSpPr>
        <p:spPr>
          <a:xfrm>
            <a:off x="1436914" y="1492898"/>
            <a:ext cx="9349273" cy="2554545"/>
          </a:xfrm>
          <a:prstGeom prst="rect">
            <a:avLst/>
          </a:prstGeom>
          <a:noFill/>
        </p:spPr>
        <p:txBody>
          <a:bodyPr wrap="square" rtlCol="0">
            <a:spAutoFit/>
          </a:bodyPr>
          <a:lstStyle/>
          <a:p>
            <a:pPr lvl="0" algn="just"/>
            <a:r>
              <a:rPr lang="el-GR" sz="2000" dirty="0"/>
              <a:t>η </a:t>
            </a:r>
            <a:r>
              <a:rPr lang="el-GR" sz="2000" u="sng" dirty="0">
                <a:hlinkClick r:id="rId2" tooltip="Εκτροφή ωοπαραγωγών ορνίθων"/>
              </a:rPr>
              <a:t>εκτροφή </a:t>
            </a:r>
            <a:r>
              <a:rPr lang="el-GR" sz="2000" u="sng" dirty="0" err="1">
                <a:hlinkClick r:id="rId2" tooltip="Εκτροφή ωοπαραγωγών ορνίθων"/>
              </a:rPr>
              <a:t>ωοπαραγωγών</a:t>
            </a:r>
            <a:r>
              <a:rPr lang="el-GR" sz="2000" u="sng" dirty="0">
                <a:hlinkClick r:id="rId2" tooltip="Εκτροφή ωοπαραγωγών ορνίθων"/>
              </a:rPr>
              <a:t> ορνίθων</a:t>
            </a:r>
            <a:r>
              <a:rPr lang="el-GR" sz="2000" dirty="0"/>
              <a:t>. </a:t>
            </a:r>
            <a:r>
              <a:rPr lang="el-GR" sz="2000" u="sng" baseline="30000" dirty="0">
                <a:hlinkClick r:id="rId3"/>
              </a:rPr>
              <a:t>[4]</a:t>
            </a:r>
            <a:r>
              <a:rPr lang="el-GR" sz="2000" dirty="0"/>
              <a:t> Η εκτροφή </a:t>
            </a:r>
            <a:r>
              <a:rPr lang="el-GR" sz="2000" dirty="0" err="1"/>
              <a:t>ωοπαραγωγών</a:t>
            </a:r>
            <a:r>
              <a:rPr lang="el-GR" sz="2000" dirty="0"/>
              <a:t> </a:t>
            </a:r>
            <a:r>
              <a:rPr lang="el-GR" sz="2000" u="sng" dirty="0">
                <a:hlinkClick r:id="rId4" tooltip="Όρνιθες"/>
              </a:rPr>
              <a:t>ορνίθων</a:t>
            </a:r>
            <a:r>
              <a:rPr lang="el-GR" sz="2000" dirty="0"/>
              <a:t> γίνεται με εξειδικευμένο ζωικό υλικό (όπως με υβρίδια </a:t>
            </a:r>
            <a:r>
              <a:rPr lang="el-GR" sz="2000" dirty="0" err="1"/>
              <a:t>ωοπαραγωγής</a:t>
            </a:r>
            <a:r>
              <a:rPr lang="el-GR" sz="2000" dirty="0"/>
              <a:t>, π.χ. </a:t>
            </a:r>
            <a:r>
              <a:rPr lang="el-GR" sz="2000" dirty="0" err="1"/>
              <a:t>Hy</a:t>
            </a:r>
            <a:r>
              <a:rPr lang="el-GR" sz="2000" dirty="0"/>
              <a:t>-</a:t>
            </a:r>
            <a:r>
              <a:rPr lang="el-GR" sz="2000" dirty="0" err="1"/>
              <a:t>Line</a:t>
            </a:r>
            <a:r>
              <a:rPr lang="el-GR" sz="2000" dirty="0"/>
              <a:t>, </a:t>
            </a:r>
            <a:r>
              <a:rPr lang="el-GR" sz="2000" dirty="0" err="1"/>
              <a:t>Hisex</a:t>
            </a:r>
            <a:r>
              <a:rPr lang="el-GR" sz="2000" dirty="0"/>
              <a:t> κ.λπ.), η διάρκεια εκτροφής είναι 80 με 110 εβδομάδες. Οι αποδόσεις φτάνουν τα 350 αυγά στις 80 εβδομάδες. Η εκτροφή </a:t>
            </a:r>
            <a:r>
              <a:rPr lang="el-GR" sz="2000" dirty="0" err="1"/>
              <a:t>ωοπαραγωγών</a:t>
            </a:r>
            <a:r>
              <a:rPr lang="el-GR" sz="2000" dirty="0"/>
              <a:t> ορνίθων γίνεται με τους εξής τρόπους:</a:t>
            </a:r>
          </a:p>
          <a:p>
            <a:pPr lvl="1" algn="just"/>
            <a:r>
              <a:rPr lang="el-GR" sz="2000" dirty="0"/>
              <a:t>Επί δαπέδου σε στρωμνή εξ' ολοκλήρου,</a:t>
            </a:r>
          </a:p>
          <a:p>
            <a:pPr lvl="1" algn="just"/>
            <a:r>
              <a:rPr lang="el-GR" sz="2000" dirty="0"/>
              <a:t>επί δαπέδου σε στρωμνή σε συνδυασμό με </a:t>
            </a:r>
            <a:r>
              <a:rPr lang="el-GR" sz="2000" dirty="0" err="1"/>
              <a:t>εσχαρωτό</a:t>
            </a:r>
            <a:r>
              <a:rPr lang="el-GR" sz="2000" dirty="0"/>
              <a:t> δάπεδο,</a:t>
            </a:r>
          </a:p>
          <a:p>
            <a:pPr lvl="1" algn="just"/>
            <a:r>
              <a:rPr lang="el-GR" sz="2000" dirty="0"/>
              <a:t>επί δαπέδου σε στρωμνή σε συνδυασμό με ορνιθώνες και</a:t>
            </a:r>
          </a:p>
          <a:p>
            <a:pPr lvl="1" algn="just"/>
            <a:r>
              <a:rPr lang="el-GR" sz="2000" dirty="0"/>
              <a:t>σε </a:t>
            </a:r>
            <a:r>
              <a:rPr lang="el-GR" sz="2000" dirty="0" err="1"/>
              <a:t>κλωβοστοιχείες</a:t>
            </a:r>
            <a:r>
              <a:rPr lang="el-GR" sz="2000" dirty="0" smtClean="0"/>
              <a:t>.</a:t>
            </a:r>
            <a:endParaRPr lang="el-GR" sz="2000" dirty="0"/>
          </a:p>
        </p:txBody>
      </p:sp>
      <p:sp>
        <p:nvSpPr>
          <p:cNvPr id="5" name="TextBox 4"/>
          <p:cNvSpPr txBox="1"/>
          <p:nvPr/>
        </p:nvSpPr>
        <p:spPr>
          <a:xfrm>
            <a:off x="1903444" y="4148534"/>
            <a:ext cx="8416212" cy="1600438"/>
          </a:xfrm>
          <a:prstGeom prst="rect">
            <a:avLst/>
          </a:prstGeom>
          <a:noFill/>
        </p:spPr>
        <p:txBody>
          <a:bodyPr wrap="square" rtlCol="0">
            <a:spAutoFit/>
          </a:bodyPr>
          <a:lstStyle/>
          <a:p>
            <a:pPr lvl="0" algn="ctr"/>
            <a:r>
              <a:rPr lang="el-GR" sz="2000" dirty="0"/>
              <a:t>τα </a:t>
            </a:r>
            <a:r>
              <a:rPr lang="el-GR" sz="2000" u="sng" dirty="0">
                <a:hlinkClick r:id="rId5" tooltip="Εναλλακτικά συστήματα εκτροφής"/>
              </a:rPr>
              <a:t>εναλλακτικά συστήματα εκτροφής</a:t>
            </a:r>
            <a:r>
              <a:rPr lang="el-GR" sz="2000" dirty="0"/>
              <a:t>. </a:t>
            </a:r>
            <a:r>
              <a:rPr lang="el-GR" sz="2000" u="sng" baseline="30000" dirty="0">
                <a:hlinkClick r:id="rId6"/>
              </a:rPr>
              <a:t>[5]</a:t>
            </a:r>
            <a:r>
              <a:rPr lang="el-GR" sz="2000" dirty="0"/>
              <a:t> Με τον όρο εναλλακτικά συστήματα εκτροφής, αναφερόμαστε στα </a:t>
            </a:r>
            <a:r>
              <a:rPr lang="el-GR" sz="2000" dirty="0" err="1"/>
              <a:t>εκτατικά</a:t>
            </a:r>
            <a:r>
              <a:rPr lang="el-GR" sz="2000" dirty="0"/>
              <a:t> συστήματα εκτροφής </a:t>
            </a:r>
            <a:r>
              <a:rPr lang="el-GR" sz="2000" dirty="0" err="1"/>
              <a:t>αυγοπαραγωγών</a:t>
            </a:r>
            <a:r>
              <a:rPr lang="el-GR" sz="2000" u="sng" dirty="0" err="1">
                <a:hlinkClick r:id="rId4" tooltip="Όρνιθες"/>
              </a:rPr>
              <a:t>ορνίθων</a:t>
            </a:r>
            <a:r>
              <a:rPr lang="el-GR" sz="2000" dirty="0"/>
              <a:t>, στα οποία η διατροφή των πτηνών βασίζεται στο μεγαλύτερο μέρος στη βόσκηση σε φυσικούς ή τεχνητούς λειμώνες.</a:t>
            </a:r>
          </a:p>
          <a:p>
            <a:pPr algn="just"/>
            <a:endParaRPr lang="el-GR" dirty="0"/>
          </a:p>
        </p:txBody>
      </p:sp>
    </p:spTree>
    <p:extLst>
      <p:ext uri="{BB962C8B-B14F-4D97-AF65-F5344CB8AC3E}">
        <p14:creationId xmlns:p14="http://schemas.microsoft.com/office/powerpoint/2010/main" val="215333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pPr algn="ctr"/>
            <a:r>
              <a:rPr lang="el-GR" sz="3200" u="sng" dirty="0">
                <a:solidFill>
                  <a:schemeClr val="tx1">
                    <a:lumMod val="65000"/>
                    <a:lumOff val="35000"/>
                  </a:schemeClr>
                </a:solidFill>
              </a:rPr>
              <a:t>Πτηνοτροφικές </a:t>
            </a:r>
            <a:r>
              <a:rPr lang="el-GR" sz="3200" u="sng" dirty="0" smtClean="0">
                <a:solidFill>
                  <a:schemeClr val="tx1">
                    <a:lumMod val="65000"/>
                    <a:lumOff val="35000"/>
                  </a:schemeClr>
                </a:solidFill>
              </a:rPr>
              <a:t>εγκαταστάσεις</a:t>
            </a:r>
            <a:endParaRPr lang="el-GR" sz="3200" dirty="0">
              <a:solidFill>
                <a:schemeClr val="tx1">
                  <a:lumMod val="65000"/>
                  <a:lumOff val="35000"/>
                </a:schemeClr>
              </a:solidFill>
            </a:endParaRPr>
          </a:p>
        </p:txBody>
      </p:sp>
      <p:sp>
        <p:nvSpPr>
          <p:cNvPr id="8" name="TextBox 7"/>
          <p:cNvSpPr txBox="1"/>
          <p:nvPr/>
        </p:nvSpPr>
        <p:spPr>
          <a:xfrm>
            <a:off x="1362269" y="1455576"/>
            <a:ext cx="9722498" cy="2923877"/>
          </a:xfrm>
          <a:prstGeom prst="rect">
            <a:avLst/>
          </a:prstGeom>
          <a:noFill/>
        </p:spPr>
        <p:txBody>
          <a:bodyPr wrap="square" rtlCol="0">
            <a:spAutoFit/>
          </a:bodyPr>
          <a:lstStyle/>
          <a:p>
            <a:pPr algn="just"/>
            <a:r>
              <a:rPr lang="el-GR" sz="2000" dirty="0"/>
              <a:t>Οι </a:t>
            </a:r>
            <a:r>
              <a:rPr lang="el-GR" sz="2000" u="sng" dirty="0">
                <a:hlinkClick r:id="rId2" tooltip="Πτηνοτροφικές εγκαταστάσεις"/>
              </a:rPr>
              <a:t>εγκαταστάσεις</a:t>
            </a:r>
            <a:r>
              <a:rPr lang="el-GR" sz="2000" dirty="0"/>
              <a:t> των πτηνοτροφείων πρέπει να πληρούν κάποια πρότυπα.</a:t>
            </a:r>
          </a:p>
          <a:p>
            <a:pPr algn="just"/>
            <a:r>
              <a:rPr lang="el-GR" sz="2000" dirty="0"/>
              <a:t>Τα γενικά πρότυπα που πρέπει να τηρούν οι κτηνοτροφικές εκμεταλλεύσεις σύμφωνα με </a:t>
            </a:r>
            <a:r>
              <a:rPr lang="el-GR" sz="2000" dirty="0" smtClean="0"/>
              <a:t>την  </a:t>
            </a:r>
            <a:r>
              <a:rPr lang="el-GR" sz="2000" dirty="0" err="1" smtClean="0"/>
              <a:t>κύμαινη</a:t>
            </a:r>
            <a:r>
              <a:rPr lang="el-GR" sz="2000" dirty="0" smtClean="0"/>
              <a:t> νομοθεσία είναι:</a:t>
            </a:r>
            <a:endParaRPr lang="el-GR" sz="2000" dirty="0"/>
          </a:p>
          <a:p>
            <a:pPr marL="342900" lvl="0" indent="-342900" algn="just">
              <a:buFont typeface="Arial" panose="020B0604020202020204" pitchFamily="34" charset="0"/>
              <a:buChar char="•"/>
            </a:pPr>
            <a:r>
              <a:rPr lang="el-GR" sz="2000" dirty="0"/>
              <a:t>Να υπάρχει ελευθερία κινήσεων των ζώων και σε περίπτωση περιορισμού τους, να υπάρχει επαρκής χώρος για τις φυσιολογικές ανάγκες τους και τις ανάγκες συμπεριφοράς τους,</a:t>
            </a:r>
          </a:p>
          <a:p>
            <a:pPr marL="342900" lvl="0" indent="-342900" algn="just">
              <a:buFont typeface="Arial" panose="020B0604020202020204" pitchFamily="34" charset="0"/>
              <a:buChar char="•"/>
            </a:pPr>
            <a:r>
              <a:rPr lang="el-GR" sz="2000" dirty="0"/>
              <a:t>Τα υλικά και ο εξοπλισμός με τα οποία έρχονται σε επαφή τα ζώα θα πρέπει να μην είναι επιβλαβή γι’ αυτά, και</a:t>
            </a:r>
          </a:p>
          <a:p>
            <a:pPr marL="342900" lvl="0" indent="-342900" algn="just">
              <a:buFont typeface="Arial" panose="020B0604020202020204" pitchFamily="34" charset="0"/>
              <a:buChar char="•"/>
            </a:pPr>
            <a:r>
              <a:rPr lang="el-GR" sz="2000" dirty="0"/>
              <a:t>Να εξασφαλίζονται κατάλληλη θερμοκρασία, υγρασία και φωτισμ</a:t>
            </a:r>
            <a:r>
              <a:rPr lang="el-GR" sz="2400" dirty="0"/>
              <a:t>ός</a:t>
            </a:r>
            <a:r>
              <a:rPr lang="el-GR" sz="2400" dirty="0" smtClean="0"/>
              <a:t>.</a:t>
            </a:r>
            <a:endParaRPr lang="el-GR" sz="2400" dirty="0"/>
          </a:p>
        </p:txBody>
      </p:sp>
      <p:pic>
        <p:nvPicPr>
          <p:cNvPr id="9" name="Εικόνα 8" descr="http://www.gaiapedia.gr/gaiapedia/images/thumb/f/fb/%CE%A0%CF%84%CE%B7%CE%BD%CE%BF%CF%84%CF%81%CE%BF%CF%86%CE%B5%CE%AF%CE%BF_II.jpg/180px-%CE%A0%CF%84%CE%B7%CE%BD%CE%BF%CF%84%CF%81%CE%BF%CF%86%CE%B5%CE%AF%CE%BF_II.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25551" y="4379453"/>
            <a:ext cx="3825551"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64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pPr algn="ctr"/>
            <a:r>
              <a:rPr lang="el-GR" sz="3200" b="1" u="sng" dirty="0"/>
              <a:t>Διατροφή πτηνών</a:t>
            </a:r>
            <a:r>
              <a:rPr lang="el-GR" sz="3200" b="1" dirty="0"/>
              <a:t/>
            </a:r>
            <a:br>
              <a:rPr lang="el-GR" sz="3200" b="1" dirty="0"/>
            </a:br>
            <a:endParaRPr lang="el-GR" sz="3200" b="1" dirty="0">
              <a:solidFill>
                <a:schemeClr val="tx1">
                  <a:lumMod val="65000"/>
                  <a:lumOff val="35000"/>
                </a:schemeClr>
              </a:solidFill>
            </a:endParaRPr>
          </a:p>
        </p:txBody>
      </p:sp>
      <p:sp>
        <p:nvSpPr>
          <p:cNvPr id="4" name="TextBox 3"/>
          <p:cNvSpPr txBox="1"/>
          <p:nvPr/>
        </p:nvSpPr>
        <p:spPr>
          <a:xfrm>
            <a:off x="877078" y="1362269"/>
            <a:ext cx="9871787" cy="3785652"/>
          </a:xfrm>
          <a:prstGeom prst="rect">
            <a:avLst/>
          </a:prstGeom>
          <a:noFill/>
        </p:spPr>
        <p:txBody>
          <a:bodyPr wrap="square" rtlCol="0">
            <a:spAutoFit/>
          </a:bodyPr>
          <a:lstStyle/>
          <a:p>
            <a:pPr algn="just"/>
            <a:r>
              <a:rPr lang="el-GR" sz="2400" dirty="0"/>
              <a:t>Τα διάφορα είδη </a:t>
            </a:r>
            <a:r>
              <a:rPr lang="el-GR" sz="2400" b="1" u="sng" dirty="0" smtClean="0">
                <a:solidFill>
                  <a:schemeClr val="tx1">
                    <a:lumMod val="65000"/>
                    <a:lumOff val="35000"/>
                  </a:schemeClr>
                </a:solidFill>
              </a:rPr>
              <a:t>πτηνών</a:t>
            </a:r>
            <a:r>
              <a:rPr lang="el-GR" sz="2400" dirty="0"/>
              <a:t> που εκτρέφονται για παραγωγικούς σκοπούς είναι οι </a:t>
            </a:r>
            <a:r>
              <a:rPr lang="el-GR" sz="2400" u="sng" dirty="0">
                <a:hlinkClick r:id="rId2" tooltip="Όρνιθες"/>
              </a:rPr>
              <a:t>όρνιθες</a:t>
            </a:r>
            <a:r>
              <a:rPr lang="el-GR" sz="2400" dirty="0"/>
              <a:t>, οι </a:t>
            </a:r>
            <a:r>
              <a:rPr lang="el-GR" sz="2400" dirty="0" err="1"/>
              <a:t>ινδόρνιθες</a:t>
            </a:r>
            <a:r>
              <a:rPr lang="el-GR" sz="2400" dirty="0"/>
              <a:t> (γαλοπούλες), οι πάπιες, οι χήνες, οι μελεαγρίδες (φραγκόκοτες), τα περιστέρια, τα ορτύκια, οι φασιανοί και τελευταία και οι </a:t>
            </a:r>
            <a:r>
              <a:rPr lang="el-GR" sz="2400" u="sng" dirty="0">
                <a:hlinkClick r:id="rId3" tooltip="Στρουθοκάμηλοι"/>
              </a:rPr>
              <a:t>στρουθοκάμηλοι</a:t>
            </a:r>
            <a:r>
              <a:rPr lang="el-GR" sz="2400" dirty="0"/>
              <a:t>. Από όλα αυτά τα είδη, στην Ελλάδα, υπό μορφή συστηματική-εντατική εκτρέφονται μόνο οι όρνιθες και μάλιστα σε τέτοιο βαθμό, που ο όρος πτηνοτροφία να υπονοεί σχεδόν αποκλειστικά την ορνιθοτροφία.</a:t>
            </a:r>
          </a:p>
          <a:p>
            <a:pPr algn="just"/>
            <a:r>
              <a:rPr lang="el-GR" sz="2400" dirty="0"/>
              <a:t>Τα </a:t>
            </a:r>
            <a:r>
              <a:rPr lang="el-GR" sz="2400" u="sng" dirty="0">
                <a:hlinkClick r:id="rId4" tooltip="Πτηνά"/>
              </a:rPr>
              <a:t>πτηνά</a:t>
            </a:r>
            <a:r>
              <a:rPr lang="el-GR" sz="2400" dirty="0"/>
              <a:t> ανήκουν στην κατηγορία των παμφάγων ζώων. Το πεπτικό τους σύστημα, σε σύγκριση με αυτό των θηλαστικών ζώων, παρουσιάζει μερικές ουσιαστικές </a:t>
            </a:r>
            <a:r>
              <a:rPr lang="el-GR" sz="2400" dirty="0" smtClean="0"/>
              <a:t>διαφορές.</a:t>
            </a:r>
            <a:endParaRPr lang="el-GR" sz="2400" dirty="0"/>
          </a:p>
        </p:txBody>
      </p:sp>
    </p:spTree>
    <p:extLst>
      <p:ext uri="{BB962C8B-B14F-4D97-AF65-F5344CB8AC3E}">
        <p14:creationId xmlns:p14="http://schemas.microsoft.com/office/powerpoint/2010/main" val="6622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pPr algn="ctr"/>
            <a:r>
              <a:rPr lang="el-GR" sz="3200" b="1" u="sng" dirty="0"/>
              <a:t>Διατροφή πτηνών</a:t>
            </a:r>
            <a:r>
              <a:rPr lang="el-GR" sz="3200" b="1" dirty="0"/>
              <a:t/>
            </a:r>
            <a:br>
              <a:rPr lang="el-GR" sz="3200" b="1" dirty="0"/>
            </a:br>
            <a:endParaRPr lang="el-GR" sz="3200" b="1" dirty="0">
              <a:solidFill>
                <a:schemeClr val="tx1">
                  <a:lumMod val="65000"/>
                  <a:lumOff val="35000"/>
                </a:schemeClr>
              </a:solidFill>
            </a:endParaRPr>
          </a:p>
        </p:txBody>
      </p:sp>
      <p:sp>
        <p:nvSpPr>
          <p:cNvPr id="2" name="TextBox 1"/>
          <p:cNvSpPr txBox="1"/>
          <p:nvPr/>
        </p:nvSpPr>
        <p:spPr>
          <a:xfrm>
            <a:off x="1156996" y="1287625"/>
            <a:ext cx="9871788" cy="3170099"/>
          </a:xfrm>
          <a:prstGeom prst="rect">
            <a:avLst/>
          </a:prstGeom>
          <a:noFill/>
        </p:spPr>
        <p:txBody>
          <a:bodyPr wrap="square" rtlCol="0">
            <a:spAutoFit/>
          </a:bodyPr>
          <a:lstStyle/>
          <a:p>
            <a:r>
              <a:rPr lang="el-GR" sz="2000" dirty="0"/>
              <a:t>Η μικρή χωρητικότητα του πεπτικού συστήματος, η σχετικά γρήγορη διέλευση της τροφής κατά μήκος αυτού και η έλλειψη ουσιαστικής </a:t>
            </a:r>
            <a:r>
              <a:rPr lang="el-GR" sz="2000" dirty="0" err="1"/>
              <a:t>συμβιοτικής</a:t>
            </a:r>
            <a:r>
              <a:rPr lang="el-GR" sz="2000" dirty="0"/>
              <a:t> πέψης, καθιστούν αναγκαία τη </a:t>
            </a:r>
            <a:r>
              <a:rPr lang="el-GR" sz="2000" u="sng" dirty="0">
                <a:hlinkClick r:id="rId2" tooltip="Διατροφή πτηνών"/>
              </a:rPr>
              <a:t>διατροφή</a:t>
            </a:r>
            <a:r>
              <a:rPr lang="el-GR" sz="2000" dirty="0"/>
              <a:t> </a:t>
            </a:r>
            <a:r>
              <a:rPr lang="el-GR" sz="2000" u="sng" baseline="30000" dirty="0">
                <a:hlinkClick r:id="rId3"/>
              </a:rPr>
              <a:t>[6]</a:t>
            </a:r>
            <a:r>
              <a:rPr lang="el-GR" sz="2000" dirty="0"/>
              <a:t> τους με σιτηρέσια αποτελούμενα από ζωοτροφές καλής ποιότητας, υψηλής </a:t>
            </a:r>
            <a:r>
              <a:rPr lang="el-GR" sz="2000" dirty="0" err="1"/>
              <a:t>πεπτικότητας</a:t>
            </a:r>
            <a:r>
              <a:rPr lang="el-GR" sz="2000" dirty="0"/>
              <a:t> και μικρού όγκου. Με αυτές τις συνθήκες θα μπορεί να εφοδιάζεται το πτηνό με την απαραίτητη ενέργεια, την κατάλληλη πρωτεΐνη (πλούσια σε απαραίτητα αμινοξέα), καθώς και με όλα τα υπόλοιπα θρεπτικά συστατικά. Οι </a:t>
            </a:r>
            <a:r>
              <a:rPr lang="el-GR" sz="2000" u="sng" dirty="0">
                <a:hlinkClick r:id="rId4" tooltip="Ζωοτροφές και πρόσθετες ύλες ζωοτροφών"/>
              </a:rPr>
              <a:t>ζωοτροφές</a:t>
            </a:r>
            <a:r>
              <a:rPr lang="el-GR" sz="2000" dirty="0"/>
              <a:t> που ικανοποιούν αυτές τις απαιτήσεις είναι οι συμπυκνωμένες με κυριότερες τους δημητριακούς καρπούς, τα υποπροϊόντα Γ.Β., τις ανόργανες ζωοτροφές και κατά περίπτωση (όταν συμφέρει οικονομικά) τις ζωοτροφές ζωικής προέλευσης.</a:t>
            </a:r>
          </a:p>
          <a:p>
            <a:endParaRPr lang="el-GR" sz="2000" dirty="0"/>
          </a:p>
        </p:txBody>
      </p:sp>
    </p:spTree>
    <p:extLst>
      <p:ext uri="{BB962C8B-B14F-4D97-AF65-F5344CB8AC3E}">
        <p14:creationId xmlns:p14="http://schemas.microsoft.com/office/powerpoint/2010/main" val="102268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pPr algn="ctr"/>
            <a:r>
              <a:rPr lang="el-GR" sz="3200" u="sng" dirty="0"/>
              <a:t>Βιολογική </a:t>
            </a:r>
            <a:r>
              <a:rPr lang="el-GR" sz="3200" u="sng" dirty="0" smtClean="0"/>
              <a:t>πτηνοτροφία</a:t>
            </a:r>
            <a:endParaRPr lang="el-GR" sz="3200" b="1" dirty="0">
              <a:solidFill>
                <a:schemeClr val="tx1">
                  <a:lumMod val="65000"/>
                  <a:lumOff val="35000"/>
                </a:schemeClr>
              </a:solidFill>
            </a:endParaRPr>
          </a:p>
        </p:txBody>
      </p:sp>
      <p:sp>
        <p:nvSpPr>
          <p:cNvPr id="2" name="TextBox 1"/>
          <p:cNvSpPr txBox="1"/>
          <p:nvPr/>
        </p:nvSpPr>
        <p:spPr>
          <a:xfrm>
            <a:off x="1156996" y="1287625"/>
            <a:ext cx="9871788" cy="400110"/>
          </a:xfrm>
          <a:prstGeom prst="rect">
            <a:avLst/>
          </a:prstGeom>
          <a:noFill/>
        </p:spPr>
        <p:txBody>
          <a:bodyPr wrap="square" rtlCol="0">
            <a:spAutoFit/>
          </a:bodyPr>
          <a:lstStyle/>
          <a:p>
            <a:endParaRPr lang="el-GR" sz="2000" dirty="0"/>
          </a:p>
        </p:txBody>
      </p:sp>
      <p:sp>
        <p:nvSpPr>
          <p:cNvPr id="4" name="TextBox 3"/>
          <p:cNvSpPr txBox="1"/>
          <p:nvPr/>
        </p:nvSpPr>
        <p:spPr>
          <a:xfrm>
            <a:off x="1156996" y="1687735"/>
            <a:ext cx="9871788" cy="2862322"/>
          </a:xfrm>
          <a:prstGeom prst="rect">
            <a:avLst/>
          </a:prstGeom>
          <a:noFill/>
        </p:spPr>
        <p:txBody>
          <a:bodyPr wrap="square" rtlCol="0">
            <a:spAutoFit/>
          </a:bodyPr>
          <a:lstStyle/>
          <a:p>
            <a:r>
              <a:rPr lang="el-GR" dirty="0"/>
              <a:t>Στη </a:t>
            </a:r>
            <a:r>
              <a:rPr lang="el-GR" u="sng" dirty="0">
                <a:hlinkClick r:id="rId2" tooltip="Βιολογική πτηνοτροφία"/>
              </a:rPr>
              <a:t>βιολογική πτηνοτροφία</a:t>
            </a:r>
            <a:r>
              <a:rPr lang="el-GR" dirty="0"/>
              <a:t> </a:t>
            </a:r>
            <a:r>
              <a:rPr lang="el-GR" u="sng" baseline="30000" dirty="0">
                <a:hlinkClick r:id="rId3"/>
              </a:rPr>
              <a:t>[13]</a:t>
            </a:r>
            <a:r>
              <a:rPr lang="el-GR" dirty="0"/>
              <a:t> παίζει ρόλο η καταγωγή των πουλερικών. Η επιλογή των φυλών ή τύπων των </a:t>
            </a:r>
            <a:r>
              <a:rPr lang="el-GR" u="sng" dirty="0">
                <a:hlinkClick r:id="rId4" tooltip="Όρνιθες"/>
              </a:rPr>
              <a:t>πουλερικών</a:t>
            </a:r>
            <a:r>
              <a:rPr lang="el-GR" dirty="0"/>
              <a:t> πρέπει να γίνεται λαμβάνοντας υπόψη: την ικανότητα προσαρμογής των ζώων στις τοπικές συνθήκες, την ζωτικότητά τους και την αντοχή τους στις </a:t>
            </a:r>
            <a:r>
              <a:rPr lang="el-GR" u="sng" dirty="0">
                <a:hlinkClick r:id="rId5" tooltip="Ασθένειες των πτηνών"/>
              </a:rPr>
              <a:t>ασθένειες</a:t>
            </a:r>
            <a:r>
              <a:rPr lang="el-GR" dirty="0"/>
              <a:t>. Ο κτηνοτρόφος βιολογικής εκτροφής πρέπει να διαχειρίζεται και γεωργική γη, είτε από ιδιόκτητες εκτάσεις είτε σε συνεργασία με άλλο επιχειρηματία. Όταν εντάσσεται προς μετατροπή μια κτηνοτροφική μονάδα που συμπεριλαμβάνει και φυτική παραγωγή, τότε αυτή υποχρεούται κατά προτεραιότητα να παράγει τις αναγκαίες δικές της ζωοτροφές. Η περίοδος μετατροπής για τα πουλερικά ώστε τα προϊόντα που προέρχονται από αυτά να θεωρούνται «προϊόντα βιολογικής πτηνοτροφίας» είναι 10 εβδομάδες για πουλερικά </a:t>
            </a:r>
            <a:r>
              <a:rPr lang="el-GR" dirty="0" err="1"/>
              <a:t>κρεατοπαραγωγής</a:t>
            </a:r>
            <a:r>
              <a:rPr lang="el-GR" dirty="0"/>
              <a:t> που έχουν εισαχθεί πριν την τρίτη ημέρα της ζωής τους, και 6 εβδομάδες για πουλερικά </a:t>
            </a:r>
            <a:r>
              <a:rPr lang="el-GR" dirty="0" err="1"/>
              <a:t>ωοπαραγωγής</a:t>
            </a:r>
            <a:r>
              <a:rPr lang="el-GR" dirty="0"/>
              <a:t> (από τη στιγμή που οι πουλάδες φτάνουν σε </a:t>
            </a:r>
            <a:r>
              <a:rPr lang="el-GR" dirty="0" err="1"/>
              <a:t>ωοπαραγωγική</a:t>
            </a:r>
            <a:r>
              <a:rPr lang="el-GR" dirty="0"/>
              <a:t> ωριμότητα</a:t>
            </a:r>
            <a:r>
              <a:rPr lang="el-GR" dirty="0" smtClean="0"/>
              <a:t>).</a:t>
            </a:r>
            <a:endParaRPr lang="el-GR" dirty="0"/>
          </a:p>
        </p:txBody>
      </p:sp>
      <p:pic>
        <p:nvPicPr>
          <p:cNvPr id="5" name="Εικόνα 4" descr="http://www.gaiapedia.gr/gaiapedia/images/thumb/3/38/%CE%9A%CE%BF%CF%84%CF%8C%CF%80%CE%BF%CF%85%CE%BB%CE%BF.jpg/180px-%CE%9A%CE%BF%CF%84%CF%8C%CF%80%CE%BF%CF%85%CE%BB%CE%BF.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235640" y="4681538"/>
            <a:ext cx="1714500" cy="1980520"/>
          </a:xfrm>
          <a:prstGeom prst="rect">
            <a:avLst/>
          </a:prstGeom>
          <a:noFill/>
          <a:ln>
            <a:noFill/>
          </a:ln>
        </p:spPr>
      </p:pic>
    </p:spTree>
    <p:extLst>
      <p:ext uri="{BB962C8B-B14F-4D97-AF65-F5344CB8AC3E}">
        <p14:creationId xmlns:p14="http://schemas.microsoft.com/office/powerpoint/2010/main" val="369469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198" y="937"/>
            <a:ext cx="10515600" cy="832304"/>
          </a:xfrm>
        </p:spPr>
        <p:txBody>
          <a:bodyPr/>
          <a:lstStyle/>
          <a:p>
            <a:pPr algn="ctr"/>
            <a:r>
              <a:rPr lang="el-GR" b="1" i="1" dirty="0" smtClean="0"/>
              <a:t>ΕΓΚΑΤΑΣΤΑΣΕΙΣ ΚΤΗΝΟΤΡΟΦΙΑΣ</a:t>
            </a:r>
            <a:endParaRPr lang="el-GR" b="1" i="1" dirty="0"/>
          </a:p>
        </p:txBody>
      </p:sp>
      <p:sp>
        <p:nvSpPr>
          <p:cNvPr id="4" name="TextBox 3"/>
          <p:cNvSpPr txBox="1"/>
          <p:nvPr/>
        </p:nvSpPr>
        <p:spPr>
          <a:xfrm>
            <a:off x="337455" y="1094851"/>
            <a:ext cx="11016343" cy="523220"/>
          </a:xfrm>
          <a:prstGeom prst="rect">
            <a:avLst/>
          </a:prstGeom>
          <a:noFill/>
        </p:spPr>
        <p:txBody>
          <a:bodyPr wrap="square" rtlCol="0">
            <a:spAutoFit/>
          </a:bodyPr>
          <a:lstStyle/>
          <a:p>
            <a:r>
              <a:rPr lang="el-GR" sz="2800" dirty="0" smtClean="0">
                <a:latin typeface="Arial" panose="020B0604020202020204" pitchFamily="34" charset="0"/>
                <a:cs typeface="Arial" panose="020B0604020202020204" pitchFamily="34" charset="0"/>
              </a:rPr>
              <a:t>Οι κτηνοτροφικές εγκαταστάσεις είναι:</a:t>
            </a:r>
            <a:endParaRPr lang="el-GR" sz="2800" dirty="0">
              <a:latin typeface="Arial" panose="020B0604020202020204" pitchFamily="34" charset="0"/>
              <a:cs typeface="Arial" panose="020B0604020202020204" pitchFamily="34" charset="0"/>
            </a:endParaRPr>
          </a:p>
        </p:txBody>
      </p:sp>
      <p:sp>
        <p:nvSpPr>
          <p:cNvPr id="5" name="TextBox 4"/>
          <p:cNvSpPr txBox="1"/>
          <p:nvPr/>
        </p:nvSpPr>
        <p:spPr>
          <a:xfrm>
            <a:off x="337455" y="1756108"/>
            <a:ext cx="11016343" cy="461665"/>
          </a:xfrm>
          <a:prstGeom prst="rect">
            <a:avLst/>
          </a:prstGeom>
          <a:noFill/>
        </p:spPr>
        <p:txBody>
          <a:bodyPr wrap="square" rtlCol="0">
            <a:spAutoFit/>
          </a:bodyPr>
          <a:lstStyle/>
          <a:p>
            <a:pPr marL="342900" indent="-342900">
              <a:buFont typeface="Arial" panose="020B0604020202020204" pitchFamily="34" charset="0"/>
              <a:buChar char="•"/>
            </a:pPr>
            <a:r>
              <a:rPr lang="el-GR" sz="2400" b="1" dirty="0" smtClean="0">
                <a:latin typeface="Arial" panose="020B0604020202020204" pitchFamily="34" charset="0"/>
                <a:cs typeface="Arial" panose="020B0604020202020204" pitchFamily="34" charset="0"/>
              </a:rPr>
              <a:t>Το βουστάσιο</a:t>
            </a:r>
            <a:endParaRPr lang="el-GR" sz="2400" b="1" dirty="0">
              <a:latin typeface="Arial" panose="020B0604020202020204" pitchFamily="34" charset="0"/>
              <a:cs typeface="Arial" panose="020B0604020202020204" pitchFamily="34" charset="0"/>
            </a:endParaRPr>
          </a:p>
        </p:txBody>
      </p:sp>
      <p:sp>
        <p:nvSpPr>
          <p:cNvPr id="6" name="TextBox 5"/>
          <p:cNvSpPr txBox="1"/>
          <p:nvPr/>
        </p:nvSpPr>
        <p:spPr>
          <a:xfrm>
            <a:off x="337455" y="2419603"/>
            <a:ext cx="11016343" cy="830997"/>
          </a:xfrm>
          <a:prstGeom prst="rect">
            <a:avLst/>
          </a:prstGeom>
          <a:noFill/>
        </p:spPr>
        <p:txBody>
          <a:bodyPr wrap="square" rtlCol="0">
            <a:spAutoFit/>
          </a:bodyPr>
          <a:lstStyle/>
          <a:p>
            <a:pPr marL="342900" indent="-342900">
              <a:buFont typeface="Arial" panose="020B0604020202020204" pitchFamily="34" charset="0"/>
              <a:buChar char="•"/>
            </a:pPr>
            <a:r>
              <a:rPr lang="el-GR" sz="2400" b="1" dirty="0" err="1" smtClean="0">
                <a:latin typeface="Arial" panose="020B0604020202020204" pitchFamily="34" charset="0"/>
                <a:cs typeface="Arial" panose="020B0604020202020204" pitchFamily="34" charset="0"/>
              </a:rPr>
              <a:t>Αιγοπροβατοστάσιο</a:t>
            </a:r>
            <a:endParaRPr lang="el-GR"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l-GR" sz="2400" dirty="0">
              <a:cs typeface="Arabic Typesetting" panose="03020402040406030203" pitchFamily="66" charset="-78"/>
            </a:endParaRPr>
          </a:p>
        </p:txBody>
      </p:sp>
      <p:sp>
        <p:nvSpPr>
          <p:cNvPr id="8" name="TextBox 7"/>
          <p:cNvSpPr txBox="1"/>
          <p:nvPr/>
        </p:nvSpPr>
        <p:spPr>
          <a:xfrm>
            <a:off x="337455" y="3280488"/>
            <a:ext cx="11016343" cy="830997"/>
          </a:xfrm>
          <a:prstGeom prst="rect">
            <a:avLst/>
          </a:prstGeom>
          <a:noFill/>
        </p:spPr>
        <p:txBody>
          <a:bodyPr wrap="square" rtlCol="0">
            <a:spAutoFit/>
          </a:bodyPr>
          <a:lstStyle/>
          <a:p>
            <a:pPr marL="342900" indent="-342900">
              <a:buFont typeface="Arial" panose="020B0604020202020204" pitchFamily="34" charset="0"/>
              <a:buChar char="•"/>
            </a:pPr>
            <a:r>
              <a:rPr lang="el-GR" sz="2400" b="1" dirty="0">
                <a:latin typeface="Arial" panose="020B0604020202020204" pitchFamily="34" charset="0"/>
                <a:cs typeface="Arial" panose="020B0604020202020204" pitchFamily="34" charset="0"/>
              </a:rPr>
              <a:t>Χοιροστάσιο</a:t>
            </a:r>
          </a:p>
          <a:p>
            <a:pPr marL="342900" indent="-342900">
              <a:buFont typeface="Arial" panose="020B0604020202020204" pitchFamily="34" charset="0"/>
              <a:buChar char="•"/>
            </a:pPr>
            <a:endParaRPr lang="el-GR" sz="2400" dirty="0">
              <a:cs typeface="Arabic Typesetting" panose="03020402040406030203" pitchFamily="66" charset="-78"/>
            </a:endParaRPr>
          </a:p>
        </p:txBody>
      </p:sp>
    </p:spTree>
    <p:extLst>
      <p:ext uri="{BB962C8B-B14F-4D97-AF65-F5344CB8AC3E}">
        <p14:creationId xmlns:p14="http://schemas.microsoft.com/office/powerpoint/2010/main" val="152214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0-#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000" fill="hold"/>
                                        <p:tgtEl>
                                          <p:spTgt spid="8"/>
                                        </p:tgtEl>
                                        <p:attrNameLst>
                                          <p:attrName>ppt_x</p:attrName>
                                        </p:attrNameLst>
                                      </p:cBhvr>
                                      <p:tavLst>
                                        <p:tav tm="0">
                                          <p:val>
                                            <p:strVal val="0-#ppt_w/2"/>
                                          </p:val>
                                        </p:tav>
                                        <p:tav tm="100000">
                                          <p:val>
                                            <p:strVal val="#ppt_x"/>
                                          </p:val>
                                        </p:tav>
                                      </p:tavLst>
                                    </p:anim>
                                    <p:anim calcmode="lin" valueType="num">
                                      <p:cBhvr additive="base">
                                        <p:cTn id="3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4368" y="301216"/>
            <a:ext cx="10515600" cy="972413"/>
          </a:xfrm>
        </p:spPr>
        <p:txBody>
          <a:bodyPr/>
          <a:lstStyle/>
          <a:p>
            <a:pPr algn="ctr"/>
            <a:r>
              <a:rPr lang="el-GR" b="1" i="1" dirty="0" smtClean="0"/>
              <a:t>Βουστάσιο (1)</a:t>
            </a:r>
            <a:endParaRPr lang="el-GR" b="1" i="1" dirty="0"/>
          </a:p>
        </p:txBody>
      </p:sp>
      <p:sp>
        <p:nvSpPr>
          <p:cNvPr id="19" name="TextBox 18"/>
          <p:cNvSpPr txBox="1"/>
          <p:nvPr/>
        </p:nvSpPr>
        <p:spPr>
          <a:xfrm>
            <a:off x="294368" y="1175656"/>
            <a:ext cx="10700657" cy="1200329"/>
          </a:xfrm>
          <a:prstGeom prst="rect">
            <a:avLst/>
          </a:prstGeom>
          <a:noFill/>
        </p:spPr>
        <p:txBody>
          <a:bodyPr wrap="square" rtlCol="0">
            <a:spAutoFit/>
          </a:bodyPr>
          <a:lstStyle/>
          <a:p>
            <a:r>
              <a:rPr lang="el-GR" dirty="0"/>
              <a:t> Τα δεδομένα ίδρυσης και εγκατάστασης που περιγράφονται για τη </a:t>
            </a:r>
            <a:r>
              <a:rPr lang="el-GR" dirty="0" err="1"/>
              <a:t>βοοτροφική</a:t>
            </a:r>
            <a:r>
              <a:rPr lang="el-GR" dirty="0"/>
              <a:t> εκμετάλλευση των 20 αγελάδων ελευθέρας βοσκής, προέρχονται από στοιχεία που συλλέχθηκαν από μελέτες εγκεκριμένες και από την διερεύνηση της αγοράς.</a:t>
            </a:r>
          </a:p>
          <a:p>
            <a:endParaRPr lang="el-GR" dirty="0"/>
          </a:p>
        </p:txBody>
      </p:sp>
      <p:sp>
        <p:nvSpPr>
          <p:cNvPr id="26" name="Rectangle 26"/>
          <p:cNvSpPr>
            <a:spLocks noChangeArrowheads="1"/>
          </p:cNvSpPr>
          <p:nvPr/>
        </p:nvSpPr>
        <p:spPr bwMode="auto">
          <a:xfrm>
            <a:off x="300264" y="2148069"/>
            <a:ext cx="1069476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kumimoji="0" lang="el-GR" altLang="el-GR" b="0" i="0" u="none" strike="noStrike" cap="none" normalizeH="0" baseline="0" dirty="0" smtClean="0">
                <a:ln>
                  <a:noFill/>
                </a:ln>
                <a:solidFill>
                  <a:schemeClr val="tx1"/>
                </a:solidFill>
                <a:effectLst/>
                <a:ea typeface="Times New Roman" panose="02020603050405020304" pitchFamily="18" charset="0"/>
              </a:rPr>
              <a:t>Η ίδρυση και εγκατάσταση μιας σύγχρονης </a:t>
            </a:r>
            <a:r>
              <a:rPr kumimoji="0" lang="el-GR" altLang="el-GR" b="0" i="0" u="none" strike="noStrike" cap="none" normalizeH="0" baseline="0" dirty="0" err="1" smtClean="0">
                <a:ln>
                  <a:noFill/>
                </a:ln>
                <a:solidFill>
                  <a:schemeClr val="tx1"/>
                </a:solidFill>
                <a:effectLst/>
                <a:ea typeface="Times New Roman" panose="02020603050405020304" pitchFamily="18" charset="0"/>
              </a:rPr>
              <a:t>βοοτροφικής</a:t>
            </a:r>
            <a:r>
              <a:rPr kumimoji="0" lang="el-GR" altLang="el-GR" b="0" i="0" u="none" strike="noStrike" cap="none" normalizeH="0" baseline="0" dirty="0" smtClean="0">
                <a:ln>
                  <a:noFill/>
                </a:ln>
                <a:solidFill>
                  <a:schemeClr val="tx1"/>
                </a:solidFill>
                <a:effectLst/>
                <a:ea typeface="Times New Roman" panose="02020603050405020304" pitchFamily="18" charset="0"/>
              </a:rPr>
              <a:t> εκμετάλλευσης 20 αγελάδων</a:t>
            </a:r>
            <a:r>
              <a:rPr kumimoji="0" lang="el-GR" altLang="el-GR" b="0" i="0" u="none" strike="noStrike" cap="none" normalizeH="0" dirty="0" smtClean="0">
                <a:ln>
                  <a:noFill/>
                </a:ln>
                <a:solidFill>
                  <a:schemeClr val="tx1"/>
                </a:solidFill>
                <a:effectLst/>
                <a:ea typeface="Times New Roman" panose="02020603050405020304" pitchFamily="18" charset="0"/>
              </a:rPr>
              <a:t> </a:t>
            </a:r>
            <a:r>
              <a:rPr kumimoji="0" lang="el-GR" altLang="el-GR" b="0" i="0" u="none" strike="noStrike" cap="none" normalizeH="0" baseline="0" dirty="0" smtClean="0">
                <a:ln>
                  <a:noFill/>
                </a:ln>
                <a:solidFill>
                  <a:schemeClr val="tx1"/>
                </a:solidFill>
                <a:effectLst/>
                <a:ea typeface="Times New Roman" panose="02020603050405020304" pitchFamily="18" charset="0"/>
              </a:rPr>
              <a:t>ελευθέρας βοσκής έχει ανάγκη έκτασης 3 στρεμμάτων </a:t>
            </a:r>
            <a:r>
              <a:rPr kumimoji="0" lang="el-GR" altLang="el-GR" b="0" i="0" u="none" strike="noStrike" cap="none" normalizeH="0" dirty="0" smtClean="0">
                <a:ln>
                  <a:noFill/>
                </a:ln>
                <a:solidFill>
                  <a:schemeClr val="tx1"/>
                </a:solidFill>
                <a:effectLst/>
                <a:ea typeface="Times New Roman" panose="02020603050405020304" pitchFamily="18" charset="0"/>
              </a:rPr>
              <a:t> </a:t>
            </a:r>
            <a:r>
              <a:rPr kumimoji="0" lang="el-GR" altLang="el-GR" b="0" i="0" u="none" strike="noStrike" cap="none" normalizeH="0" baseline="0" dirty="0" smtClean="0">
                <a:ln>
                  <a:noFill/>
                </a:ln>
                <a:solidFill>
                  <a:schemeClr val="tx1"/>
                </a:solidFill>
                <a:effectLst/>
                <a:ea typeface="Times New Roman" panose="02020603050405020304" pitchFamily="18" charset="0"/>
              </a:rPr>
              <a:t>για τις κτιριακές της εγκαταστάσεις με τον ανάλογο ελεύθερο χώρο, ορισμένα</a:t>
            </a:r>
            <a:r>
              <a:rPr kumimoji="0" lang="el-GR" altLang="el-GR" b="1" i="0" u="none" strike="noStrike" cap="none" normalizeH="0" baseline="0" dirty="0" smtClean="0">
                <a:ln>
                  <a:noFill/>
                </a:ln>
                <a:solidFill>
                  <a:schemeClr val="tx1"/>
                </a:solidFill>
                <a:effectLst/>
                <a:ea typeface="Times New Roman" panose="02020603050405020304" pitchFamily="18" charset="0"/>
              </a:rPr>
              <a:t> </a:t>
            </a:r>
            <a:r>
              <a:rPr kumimoji="0" lang="el-GR" altLang="el-GR" i="0" u="none" strike="noStrike" cap="none" normalizeH="0" baseline="0" dirty="0" smtClean="0">
                <a:ln>
                  <a:noFill/>
                </a:ln>
                <a:solidFill>
                  <a:schemeClr val="tx1"/>
                </a:solidFill>
                <a:effectLst/>
                <a:ea typeface="Times New Roman" panose="02020603050405020304" pitchFamily="18" charset="0"/>
              </a:rPr>
              <a:t>έργα </a:t>
            </a:r>
            <a:r>
              <a:rPr lang="el-GR" dirty="0"/>
              <a:t>υποδομής, τις απαραίτητες εγκαταστάσεις και τον αναγκαίο μηχανολογικό εξοπλισμό. </a:t>
            </a:r>
            <a:endParaRPr kumimoji="0" lang="el-GR" altLang="el-GR" b="0" i="0" u="none" strike="noStrike" cap="none" normalizeH="0" baseline="0" dirty="0" smtClean="0">
              <a:ln>
                <a:noFill/>
              </a:ln>
              <a:solidFill>
                <a:schemeClr val="tx1"/>
              </a:solidFill>
              <a:effectLst/>
            </a:endParaRPr>
          </a:p>
        </p:txBody>
      </p:sp>
      <p:sp>
        <p:nvSpPr>
          <p:cNvPr id="28" name="TextBox 27"/>
          <p:cNvSpPr txBox="1"/>
          <p:nvPr/>
        </p:nvSpPr>
        <p:spPr>
          <a:xfrm>
            <a:off x="294367" y="3250425"/>
            <a:ext cx="10700657" cy="923330"/>
          </a:xfrm>
          <a:prstGeom prst="rect">
            <a:avLst/>
          </a:prstGeom>
          <a:noFill/>
        </p:spPr>
        <p:txBody>
          <a:bodyPr wrap="square" rtlCol="0">
            <a:spAutoFit/>
          </a:bodyPr>
          <a:lstStyle/>
          <a:p>
            <a:r>
              <a:rPr lang="el-GR" dirty="0"/>
              <a:t>Τοποθετείται σταθερό άνοιγμα οροφής (παπάς) παράθυρα τύπου </a:t>
            </a:r>
            <a:r>
              <a:rPr lang="el-GR" dirty="0" err="1"/>
              <a:t>rolling</a:t>
            </a:r>
            <a:r>
              <a:rPr lang="el-GR" dirty="0"/>
              <a:t> (από αντιανεμικά δίχτυα ή μουσαμά υψηλής αντοχής) και μονωτικά υλικά κάλυψης (πάνελ </a:t>
            </a:r>
            <a:r>
              <a:rPr lang="el-GR" dirty="0" err="1"/>
              <a:t>πολυουρεθάνης</a:t>
            </a:r>
            <a:r>
              <a:rPr lang="el-GR" dirty="0"/>
              <a:t> ή μόνωση από υαλοβάμβακα), εξασφαλίζοντας έτσι ιδανικές συνθήκες ευεξίας και αξιοσημείωτη παραγωγικότητα του ζωικού πληθυσμού.</a:t>
            </a:r>
          </a:p>
        </p:txBody>
      </p:sp>
      <p:pic>
        <p:nvPicPr>
          <p:cNvPr id="1052" name="Picture 28" descr="Αποτέλεσμα εικόνας για βουστασι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556" y="4352781"/>
            <a:ext cx="3587523" cy="239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1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2000" fill="hold"/>
                                        <p:tgtEl>
                                          <p:spTgt spid="19"/>
                                        </p:tgtEl>
                                        <p:attrNameLst>
                                          <p:attrName>ppt_x</p:attrName>
                                        </p:attrNameLst>
                                      </p:cBhvr>
                                      <p:tavLst>
                                        <p:tav tm="0">
                                          <p:val>
                                            <p:strVal val="0-#ppt_w/2"/>
                                          </p:val>
                                        </p:tav>
                                        <p:tav tm="100000">
                                          <p:val>
                                            <p:strVal val="#ppt_x"/>
                                          </p:val>
                                        </p:tav>
                                      </p:tavLst>
                                    </p:anim>
                                    <p:anim calcmode="lin" valueType="num">
                                      <p:cBhvr additive="base">
                                        <p:cTn id="14"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2000" fill="hold"/>
                                        <p:tgtEl>
                                          <p:spTgt spid="26"/>
                                        </p:tgtEl>
                                        <p:attrNameLst>
                                          <p:attrName>ppt_x</p:attrName>
                                        </p:attrNameLst>
                                      </p:cBhvr>
                                      <p:tavLst>
                                        <p:tav tm="0">
                                          <p:val>
                                            <p:strVal val="0-#ppt_w/2"/>
                                          </p:val>
                                        </p:tav>
                                        <p:tav tm="100000">
                                          <p:val>
                                            <p:strVal val="#ppt_x"/>
                                          </p:val>
                                        </p:tav>
                                      </p:tavLst>
                                    </p:anim>
                                    <p:anim calcmode="lin" valueType="num">
                                      <p:cBhvr additive="base">
                                        <p:cTn id="20"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2000" fill="hold"/>
                                        <p:tgtEl>
                                          <p:spTgt spid="28"/>
                                        </p:tgtEl>
                                        <p:attrNameLst>
                                          <p:attrName>ppt_x</p:attrName>
                                        </p:attrNameLst>
                                      </p:cBhvr>
                                      <p:tavLst>
                                        <p:tav tm="0">
                                          <p:val>
                                            <p:strVal val="0-#ppt_w/2"/>
                                          </p:val>
                                        </p:tav>
                                        <p:tav tm="100000">
                                          <p:val>
                                            <p:strVal val="#ppt_x"/>
                                          </p:val>
                                        </p:tav>
                                      </p:tavLst>
                                    </p:anim>
                                    <p:anim calcmode="lin" valueType="num">
                                      <p:cBhvr additive="base">
                                        <p:cTn id="26" dur="2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2"/>
                                        </p:tgtEl>
                                        <p:attrNameLst>
                                          <p:attrName>style.visibility</p:attrName>
                                        </p:attrNameLst>
                                      </p:cBhvr>
                                      <p:to>
                                        <p:strVal val="visible"/>
                                      </p:to>
                                    </p:set>
                                    <p:anim calcmode="lin" valueType="num">
                                      <p:cBhvr additive="base">
                                        <p:cTn id="31" dur="2000" fill="hold"/>
                                        <p:tgtEl>
                                          <p:spTgt spid="1052"/>
                                        </p:tgtEl>
                                        <p:attrNameLst>
                                          <p:attrName>ppt_x</p:attrName>
                                        </p:attrNameLst>
                                      </p:cBhvr>
                                      <p:tavLst>
                                        <p:tav tm="0">
                                          <p:val>
                                            <p:strVal val="#ppt_x"/>
                                          </p:val>
                                        </p:tav>
                                        <p:tav tm="100000">
                                          <p:val>
                                            <p:strVal val="#ppt_x"/>
                                          </p:val>
                                        </p:tav>
                                      </p:tavLst>
                                    </p:anim>
                                    <p:anim calcmode="lin" valueType="num">
                                      <p:cBhvr additive="base">
                                        <p:cTn id="32" dur="2000" fill="hold"/>
                                        <p:tgtEl>
                                          <p:spTgt spid="1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lstStyle/>
          <a:p>
            <a:pPr algn="ctr"/>
            <a:r>
              <a:rPr lang="el-GR" b="1" i="1" dirty="0" smtClean="0"/>
              <a:t>Βουστάσιο (2)</a:t>
            </a:r>
            <a:endParaRPr lang="el-GR" b="1" i="1" dirty="0"/>
          </a:p>
        </p:txBody>
      </p:sp>
      <p:sp>
        <p:nvSpPr>
          <p:cNvPr id="5" name="TextBox 4"/>
          <p:cNvSpPr txBox="1"/>
          <p:nvPr/>
        </p:nvSpPr>
        <p:spPr>
          <a:xfrm>
            <a:off x="228600" y="1307120"/>
            <a:ext cx="10744200" cy="461665"/>
          </a:xfrm>
          <a:prstGeom prst="rect">
            <a:avLst/>
          </a:prstGeom>
          <a:noFill/>
        </p:spPr>
        <p:txBody>
          <a:bodyPr wrap="square" rtlCol="0">
            <a:spAutoFit/>
          </a:bodyPr>
          <a:lstStyle/>
          <a:p>
            <a:r>
              <a:rPr lang="el-GR" sz="2400" dirty="0" smtClean="0"/>
              <a:t>Ένα Βουστάσιο συνήθως αποτελείται από:</a:t>
            </a:r>
            <a:endParaRPr lang="el-GR" sz="2400" dirty="0"/>
          </a:p>
        </p:txBody>
      </p:sp>
      <p:sp>
        <p:nvSpPr>
          <p:cNvPr id="6" name="TextBox 5"/>
          <p:cNvSpPr txBox="1"/>
          <p:nvPr/>
        </p:nvSpPr>
        <p:spPr>
          <a:xfrm>
            <a:off x="228600" y="1719161"/>
            <a:ext cx="10744200" cy="400110"/>
          </a:xfrm>
          <a:prstGeom prst="rect">
            <a:avLst/>
          </a:prstGeom>
          <a:noFill/>
        </p:spPr>
        <p:txBody>
          <a:bodyPr wrap="square" rtlCol="0">
            <a:spAutoFit/>
          </a:bodyPr>
          <a:lstStyle/>
          <a:p>
            <a:pPr marL="285750" indent="-285750">
              <a:buFont typeface="Arial" panose="020B0604020202020204" pitchFamily="34" charset="0"/>
              <a:buChar char="•"/>
            </a:pPr>
            <a:r>
              <a:rPr lang="el-GR" sz="2000" dirty="0"/>
              <a:t>Χ</a:t>
            </a:r>
            <a:r>
              <a:rPr lang="el-GR" sz="2000" dirty="0" smtClean="0"/>
              <a:t>ώρους </a:t>
            </a:r>
            <a:r>
              <a:rPr lang="el-GR" sz="2000" dirty="0" err="1"/>
              <a:t>σταβλισμού</a:t>
            </a:r>
            <a:endParaRPr lang="el-GR" sz="2000" dirty="0"/>
          </a:p>
        </p:txBody>
      </p:sp>
      <p:sp>
        <p:nvSpPr>
          <p:cNvPr id="7" name="TextBox 6"/>
          <p:cNvSpPr txBox="1"/>
          <p:nvPr/>
        </p:nvSpPr>
        <p:spPr>
          <a:xfrm>
            <a:off x="228600" y="2060020"/>
            <a:ext cx="10744200" cy="400110"/>
          </a:xfrm>
          <a:prstGeom prst="rect">
            <a:avLst/>
          </a:prstGeom>
          <a:noFill/>
        </p:spPr>
        <p:txBody>
          <a:bodyPr wrap="square" rtlCol="0">
            <a:spAutoFit/>
          </a:bodyPr>
          <a:lstStyle/>
          <a:p>
            <a:pPr marL="285750" indent="-285750">
              <a:buFont typeface="Arial" panose="020B0604020202020204" pitchFamily="34" charset="0"/>
              <a:buChar char="•"/>
            </a:pPr>
            <a:r>
              <a:rPr lang="el-GR" sz="2000" dirty="0"/>
              <a:t>Χ</a:t>
            </a:r>
            <a:r>
              <a:rPr lang="el-GR" sz="2000" dirty="0" smtClean="0"/>
              <a:t>ώρους </a:t>
            </a:r>
            <a:r>
              <a:rPr lang="el-GR" sz="2000" dirty="0" err="1"/>
              <a:t>αρμέξεως</a:t>
            </a:r>
            <a:endParaRPr lang="el-GR" sz="2000" dirty="0"/>
          </a:p>
        </p:txBody>
      </p:sp>
      <p:sp>
        <p:nvSpPr>
          <p:cNvPr id="8" name="TextBox 7"/>
          <p:cNvSpPr txBox="1"/>
          <p:nvPr/>
        </p:nvSpPr>
        <p:spPr>
          <a:xfrm>
            <a:off x="228600" y="2457825"/>
            <a:ext cx="10744200" cy="400110"/>
          </a:xfrm>
          <a:prstGeom prst="rect">
            <a:avLst/>
          </a:prstGeom>
          <a:noFill/>
        </p:spPr>
        <p:txBody>
          <a:bodyPr wrap="square" rtlCol="0">
            <a:spAutoFit/>
          </a:bodyPr>
          <a:lstStyle/>
          <a:p>
            <a:pPr marL="285750" indent="-285750">
              <a:buFont typeface="Arial" panose="020B0604020202020204" pitchFamily="34" charset="0"/>
              <a:buChar char="•"/>
            </a:pPr>
            <a:r>
              <a:rPr lang="el-GR" sz="2000" dirty="0"/>
              <a:t>Α</a:t>
            </a:r>
            <a:r>
              <a:rPr lang="el-GR" sz="2000" dirty="0" smtClean="0"/>
              <a:t>πομονωτήρια </a:t>
            </a:r>
            <a:r>
              <a:rPr lang="el-GR" sz="2000" dirty="0"/>
              <a:t>ασθενών </a:t>
            </a:r>
            <a:r>
              <a:rPr lang="el-GR" sz="2000" dirty="0" smtClean="0"/>
              <a:t>ζώων και</a:t>
            </a:r>
            <a:endParaRPr lang="el-GR" sz="2000" dirty="0"/>
          </a:p>
        </p:txBody>
      </p:sp>
      <p:sp>
        <p:nvSpPr>
          <p:cNvPr id="9" name="TextBox 8"/>
          <p:cNvSpPr txBox="1"/>
          <p:nvPr/>
        </p:nvSpPr>
        <p:spPr>
          <a:xfrm>
            <a:off x="228600" y="2855630"/>
            <a:ext cx="10744200" cy="400110"/>
          </a:xfrm>
          <a:prstGeom prst="rect">
            <a:avLst/>
          </a:prstGeom>
          <a:noFill/>
        </p:spPr>
        <p:txBody>
          <a:bodyPr wrap="square" rtlCol="0">
            <a:spAutoFit/>
          </a:bodyPr>
          <a:lstStyle/>
          <a:p>
            <a:pPr marL="285750" indent="-285750">
              <a:buFont typeface="Arial" panose="020B0604020202020204" pitchFamily="34" charset="0"/>
              <a:buChar char="•"/>
            </a:pPr>
            <a:r>
              <a:rPr lang="el-GR" sz="2000" dirty="0"/>
              <a:t>Α</a:t>
            </a:r>
            <a:r>
              <a:rPr lang="el-GR" sz="2000" dirty="0" smtClean="0"/>
              <a:t>ποθηκευτικούς </a:t>
            </a:r>
            <a:r>
              <a:rPr lang="el-GR" sz="2000" dirty="0"/>
              <a:t>χώρους ζωοτροφών</a:t>
            </a:r>
          </a:p>
        </p:txBody>
      </p:sp>
    </p:spTree>
    <p:extLst>
      <p:ext uri="{BB962C8B-B14F-4D97-AF65-F5344CB8AC3E}">
        <p14:creationId xmlns:p14="http://schemas.microsoft.com/office/powerpoint/2010/main" val="371829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8654" y="554182"/>
            <a:ext cx="10965873" cy="914401"/>
          </a:xfrm>
        </p:spPr>
        <p:txBody>
          <a:bodyPr>
            <a:normAutofit fontScale="90000"/>
          </a:bodyPr>
          <a:lstStyle/>
          <a:p>
            <a:pPr algn="ctr"/>
            <a:r>
              <a:rPr lang="el-GR" b="1" dirty="0" err="1"/>
              <a:t>Αιγοπροβατόστασιο</a:t>
            </a:r>
            <a:r>
              <a:rPr lang="el-GR" b="1" dirty="0"/>
              <a:t/>
            </a:r>
            <a:br>
              <a:rPr lang="el-GR" b="1" dirty="0"/>
            </a:br>
            <a:endParaRPr lang="el-GR" dirty="0"/>
          </a:p>
        </p:txBody>
      </p:sp>
      <p:sp>
        <p:nvSpPr>
          <p:cNvPr id="4" name="TextBox 3"/>
          <p:cNvSpPr txBox="1"/>
          <p:nvPr/>
        </p:nvSpPr>
        <p:spPr>
          <a:xfrm>
            <a:off x="318654" y="1302327"/>
            <a:ext cx="11388437" cy="1600438"/>
          </a:xfrm>
          <a:prstGeom prst="rect">
            <a:avLst/>
          </a:prstGeom>
          <a:noFill/>
        </p:spPr>
        <p:txBody>
          <a:bodyPr wrap="square" rtlCol="0">
            <a:spAutoFit/>
          </a:bodyPr>
          <a:lstStyle/>
          <a:p>
            <a:r>
              <a:rPr lang="el-GR" sz="2000" dirty="0"/>
              <a:t>Τοποθετείται ηλεκτροκίνητο άνοιγμα κορυφογραμμής (παπάς) παράθυρα τύπου </a:t>
            </a:r>
            <a:r>
              <a:rPr lang="el-GR" sz="2000" dirty="0" err="1"/>
              <a:t>rolling</a:t>
            </a:r>
            <a:r>
              <a:rPr lang="el-GR" sz="2000" dirty="0"/>
              <a:t> ή ηλεκτροκίνητα πλευρικά παράθυρα και μονωτικά υλικά κάλυψης, εξασφαλίζοντας έτσι ιδανικές συνθήκες ευεξίας και αξιοσημείωτη παραγωγικότητα του ζωικού πληθυσμού. Τα ποιμνιοστάσια αποτελούνται από καλυμμένους χώρους, μεγάλα προαύλια, αίθουσες σταβλίτη, </a:t>
            </a:r>
            <a:r>
              <a:rPr lang="el-GR" sz="2000" dirty="0" err="1"/>
              <a:t>αρμεκτήρια</a:t>
            </a:r>
            <a:r>
              <a:rPr lang="el-GR" sz="2000" dirty="0"/>
              <a:t> και αίθουσες διατήρησης του νωπού γάλακτος.</a:t>
            </a:r>
          </a:p>
          <a:p>
            <a:endParaRPr lang="el-GR" dirty="0"/>
          </a:p>
        </p:txBody>
      </p:sp>
      <p:sp>
        <p:nvSpPr>
          <p:cNvPr id="5" name="TextBox 4"/>
          <p:cNvSpPr txBox="1"/>
          <p:nvPr/>
        </p:nvSpPr>
        <p:spPr>
          <a:xfrm>
            <a:off x="706581" y="2902765"/>
            <a:ext cx="10612582" cy="1908215"/>
          </a:xfrm>
          <a:prstGeom prst="rect">
            <a:avLst/>
          </a:prstGeom>
          <a:noFill/>
        </p:spPr>
        <p:txBody>
          <a:bodyPr wrap="square" rtlCol="0">
            <a:spAutoFit/>
          </a:bodyPr>
          <a:lstStyle/>
          <a:p>
            <a:r>
              <a:rPr lang="el-GR" sz="2000" dirty="0"/>
              <a:t>Οι εγκαταστάσεις των κτηνοτροφικών μονάδων, οποιασδήποτε δυναμικότητας, μπορούν να ακολουθούν οποιονδήποτε τύπο </a:t>
            </a:r>
            <a:r>
              <a:rPr lang="el-GR" sz="2000" dirty="0" err="1"/>
              <a:t>σταβλισμού</a:t>
            </a:r>
            <a:r>
              <a:rPr lang="el-GR" sz="2000" dirty="0"/>
              <a:t>, τον οποίο συστήνουν οι αρμόδιες υπηρεσίες του Υπουργείου Αγροτικής Ανάπτυξης, με την προϋπόθεση ότι θα τηρούν τους κανόνες της τεχνικής και επιστήμης. Έτσι, εξασφαλίζεται η προστασία της υγείας των διατηρούμενων ζώντων οργανισμών καθώς και η προστασία του περιβάλλοντος</a:t>
            </a:r>
          </a:p>
          <a:p>
            <a:endParaRPr lang="el-GR" dirty="0"/>
          </a:p>
        </p:txBody>
      </p:sp>
      <p:pic>
        <p:nvPicPr>
          <p:cNvPr id="2050" name="Picture 2" descr="Αποτέλεσμα εικόνας για προβατοστασι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990" y="4612997"/>
            <a:ext cx="27432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1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2000" fill="hold"/>
                                        <p:tgtEl>
                                          <p:spTgt spid="2050"/>
                                        </p:tgtEl>
                                        <p:attrNameLst>
                                          <p:attrName>ppt_x</p:attrName>
                                        </p:attrNameLst>
                                      </p:cBhvr>
                                      <p:tavLst>
                                        <p:tav tm="0">
                                          <p:val>
                                            <p:strVal val="#ppt_x"/>
                                          </p:val>
                                        </p:tav>
                                        <p:tav tm="100000">
                                          <p:val>
                                            <p:strVal val="#ppt_x"/>
                                          </p:val>
                                        </p:tav>
                                      </p:tavLst>
                                    </p:anim>
                                    <p:anim calcmode="lin" valueType="num">
                                      <p:cBhvr additive="base">
                                        <p:cTn id="26"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6364" y="170728"/>
            <a:ext cx="10515600" cy="1325563"/>
          </a:xfrm>
        </p:spPr>
        <p:txBody>
          <a:bodyPr/>
          <a:lstStyle/>
          <a:p>
            <a:pPr algn="ctr"/>
            <a:r>
              <a:rPr lang="el-GR" dirty="0"/>
              <a:t>Χοιροστάσιο</a:t>
            </a:r>
          </a:p>
        </p:txBody>
      </p:sp>
      <p:sp>
        <p:nvSpPr>
          <p:cNvPr id="4" name="TextBox 3"/>
          <p:cNvSpPr txBox="1"/>
          <p:nvPr/>
        </p:nvSpPr>
        <p:spPr>
          <a:xfrm>
            <a:off x="346364" y="1496291"/>
            <a:ext cx="11263745" cy="2677656"/>
          </a:xfrm>
          <a:prstGeom prst="rect">
            <a:avLst/>
          </a:prstGeom>
          <a:noFill/>
        </p:spPr>
        <p:txBody>
          <a:bodyPr wrap="square" rtlCol="0">
            <a:spAutoFit/>
          </a:bodyPr>
          <a:lstStyle/>
          <a:p>
            <a:r>
              <a:rPr lang="el-GR" sz="2400" dirty="0"/>
              <a:t> Για να αποκομίσει επαρκή κέρδη μια </a:t>
            </a:r>
            <a:r>
              <a:rPr lang="el-GR" sz="2400" dirty="0" err="1"/>
              <a:t>χοιροτροφική</a:t>
            </a:r>
            <a:r>
              <a:rPr lang="el-GR" sz="2400" dirty="0"/>
              <a:t> επιχείρηση πρέπει να διαθέτει ζώα υψηλής παραγωγικότητας. Για να μπορέσουν όμως τα ζώα αυτά να εκδηλώσουν το γενετικό δυναμικό τους, πρέπει να εκτρέφονται κάτω από ευνοϊκές συνθήκες. Οι συνθήκες διαβίωσης γενικά, και οι συνθήκες </a:t>
            </a:r>
            <a:r>
              <a:rPr lang="el-GR" sz="2400" dirty="0" err="1"/>
              <a:t>σταβλισμού</a:t>
            </a:r>
            <a:r>
              <a:rPr lang="el-GR" sz="2400" dirty="0"/>
              <a:t> ειδικότερα, επιδρούν άμεσα τόσο στις αποδόσεις των χοίρων (αναπαραγωγική ικανότητα, αύξηση Δ.Μ., ποιότητα σφαγίου), όσο και  στην υγιεινή   τους κατάσταση, ακόμα και στη δυνατότητα επιβίωσής τους.   </a:t>
            </a:r>
          </a:p>
        </p:txBody>
      </p:sp>
      <p:pic>
        <p:nvPicPr>
          <p:cNvPr id="3074" name="Picture 2" descr="IMG_14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72" y="4065059"/>
            <a:ext cx="3486583" cy="261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69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0-#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2000" fill="hold"/>
                                        <p:tgtEl>
                                          <p:spTgt spid="3074"/>
                                        </p:tgtEl>
                                        <p:attrNameLst>
                                          <p:attrName>ppt_x</p:attrName>
                                        </p:attrNameLst>
                                      </p:cBhvr>
                                      <p:tavLst>
                                        <p:tav tm="0">
                                          <p:val>
                                            <p:strVal val="#ppt_x"/>
                                          </p:val>
                                        </p:tav>
                                        <p:tav tm="100000">
                                          <p:val>
                                            <p:strVal val="#ppt_x"/>
                                          </p:val>
                                        </p:tav>
                                      </p:tavLst>
                                    </p:anim>
                                    <p:anim calcmode="lin" valueType="num">
                                      <p:cBhvr additive="base">
                                        <p:cTn id="20"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9775" y="152067"/>
            <a:ext cx="10515600" cy="948945"/>
          </a:xfrm>
        </p:spPr>
        <p:txBody>
          <a:bodyPr/>
          <a:lstStyle/>
          <a:p>
            <a:pPr algn="ctr"/>
            <a:r>
              <a:rPr lang="el-GR" b="1" dirty="0"/>
              <a:t>Ο</a:t>
            </a:r>
            <a:r>
              <a:rPr lang="el-GR" b="1" dirty="0" smtClean="0"/>
              <a:t>ρνιθοτροφία</a:t>
            </a:r>
            <a:r>
              <a:rPr lang="el-GR" dirty="0"/>
              <a:t> </a:t>
            </a:r>
          </a:p>
        </p:txBody>
      </p:sp>
      <p:sp>
        <p:nvSpPr>
          <p:cNvPr id="3" name="TextBox 2"/>
          <p:cNvSpPr txBox="1"/>
          <p:nvPr/>
        </p:nvSpPr>
        <p:spPr>
          <a:xfrm>
            <a:off x="429207" y="1026368"/>
            <a:ext cx="11196735" cy="1323439"/>
          </a:xfrm>
          <a:prstGeom prst="rect">
            <a:avLst/>
          </a:prstGeom>
          <a:noFill/>
        </p:spPr>
        <p:txBody>
          <a:bodyPr wrap="square" rtlCol="0">
            <a:spAutoFit/>
          </a:bodyPr>
          <a:lstStyle/>
          <a:p>
            <a:pPr algn="just"/>
            <a:r>
              <a:rPr lang="el-GR" sz="2000" dirty="0"/>
              <a:t>Η </a:t>
            </a:r>
            <a:r>
              <a:rPr lang="el-GR" sz="2000" b="1" dirty="0"/>
              <a:t>ορνιθοτροφία</a:t>
            </a:r>
            <a:r>
              <a:rPr lang="el-GR" sz="2000" dirty="0"/>
              <a:t> είναι μία απ' τις βασικές παραγωγικές διαδικασίες της πρωτογενούς γεωργικής παραγωγής και ειδικά της ζωικής, που ασχολείται με την </a:t>
            </a:r>
            <a:r>
              <a:rPr lang="el-GR" sz="2000" dirty="0">
                <a:hlinkClick r:id="rId2" tooltip="Εκτροφή"/>
              </a:rPr>
              <a:t>εκτροφή</a:t>
            </a:r>
            <a:r>
              <a:rPr lang="el-GR" sz="2000" dirty="0"/>
              <a:t> και την </a:t>
            </a:r>
            <a:r>
              <a:rPr lang="el-GR" sz="2000" dirty="0">
                <a:hlinkClick r:id="rId3" tooltip="Αναπαραγωγή"/>
              </a:rPr>
              <a:t>αναπαραγωγή</a:t>
            </a:r>
            <a:r>
              <a:rPr lang="el-GR" sz="2000" dirty="0"/>
              <a:t> των </a:t>
            </a:r>
            <a:r>
              <a:rPr lang="el-GR" sz="2000" dirty="0">
                <a:hlinkClick r:id="rId4" tooltip="Όρνιθα"/>
              </a:rPr>
              <a:t>ορνίθων</a:t>
            </a:r>
            <a:r>
              <a:rPr lang="el-GR" sz="2000" dirty="0"/>
              <a:t>, όχι πια για τις ανάγκες της οικογένειας, αλλά για εμπορικούς σκοπούς. Δύο είναι οι στόχοι της, η παραγωγή αβγών και η παραγωγή κρέατος</a:t>
            </a:r>
            <a:r>
              <a:rPr lang="el-GR" sz="2000" dirty="0" smtClean="0"/>
              <a:t>.</a:t>
            </a:r>
            <a:endParaRPr lang="el-GR" sz="2000" dirty="0"/>
          </a:p>
        </p:txBody>
      </p:sp>
      <p:pic>
        <p:nvPicPr>
          <p:cNvPr id="6" name="Εικόνα 5" descr="Ορνιθοτροφείο">
            <a:hlinkClick r:id="rId5" tooltip="&quot;Ορνιθοτροφείο&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9389" y="2125872"/>
            <a:ext cx="3556370" cy="216620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29208" y="4571999"/>
            <a:ext cx="11457992" cy="2031325"/>
          </a:xfrm>
          <a:prstGeom prst="rect">
            <a:avLst/>
          </a:prstGeom>
          <a:noFill/>
        </p:spPr>
        <p:txBody>
          <a:bodyPr wrap="square" rtlCol="0">
            <a:spAutoFit/>
          </a:bodyPr>
          <a:lstStyle/>
          <a:p>
            <a:pPr algn="just"/>
            <a:r>
              <a:rPr lang="el-GR" dirty="0" smtClean="0"/>
              <a:t>Η συστηματική ορνιθοτροφία σήμερα γίνεται σε ειδικές εγκαταστάσεις. Για το λόγο αυτό υπάρχουν τεράστια συγκροτήματα, όπου δημιουργούνται σταθερές συνθήκες περιβάλλοντος και διατροφής. Οι αίθουσες αυτές, που χωρούν από 500 μέχρι και 2000 κοτόπουλα, χρησιμοποιούνται αποκλειστικά για την πάχυνση. Σε πολλές χώρες υπάρχουν συγκροτήματα που κάθε χρόνο εκτρέφονται εκατοντάδες χιλιάδες ή και εκατομμύρια κοτόπουλα και </a:t>
            </a:r>
            <a:r>
              <a:rPr lang="el-GR" dirty="0" smtClean="0"/>
              <a:t>λέγονται </a:t>
            </a:r>
            <a:r>
              <a:rPr lang="el-GR" dirty="0" smtClean="0">
                <a:hlinkClick r:id="rId7" tooltip="Ορνιθοτροφείο"/>
              </a:rPr>
              <a:t>ορνιθοτροφεία</a:t>
            </a:r>
            <a:r>
              <a:rPr lang="el-GR" dirty="0" smtClean="0"/>
              <a:t>, τα οποία έχουν πλήρη μηχανήματα και τα νεαρά κοτόπουλα δεν εξαρτώνται καθόλου απ' τις οποιεσδήποτε εξωτερικές συνθήκες, έτσι που ο άνθρωπος δεν έρχεται σχεδόν καθόλου σ' επαφή με τα κοτόπουλα μέχρι τη στιγμή που θα οδηγηθούν για το σφαγείο.</a:t>
            </a:r>
            <a:endParaRPr lang="el-GR" dirty="0"/>
          </a:p>
        </p:txBody>
      </p:sp>
      <p:sp>
        <p:nvSpPr>
          <p:cNvPr id="7" name="TextBox 6"/>
          <p:cNvSpPr txBox="1"/>
          <p:nvPr/>
        </p:nvSpPr>
        <p:spPr>
          <a:xfrm>
            <a:off x="429207" y="1026367"/>
            <a:ext cx="11196735" cy="1323439"/>
          </a:xfrm>
          <a:prstGeom prst="rect">
            <a:avLst/>
          </a:prstGeom>
          <a:noFill/>
        </p:spPr>
        <p:txBody>
          <a:bodyPr wrap="square" rtlCol="0">
            <a:spAutoFit/>
          </a:bodyPr>
          <a:lstStyle/>
          <a:p>
            <a:pPr algn="just"/>
            <a:r>
              <a:rPr lang="el-GR" sz="2000" dirty="0"/>
              <a:t>Η </a:t>
            </a:r>
            <a:r>
              <a:rPr lang="el-GR" sz="2000" b="1" dirty="0"/>
              <a:t>ορνιθοτροφία</a:t>
            </a:r>
            <a:r>
              <a:rPr lang="el-GR" sz="2000" dirty="0"/>
              <a:t> είναι μία απ' τις βασικές παραγωγικές διαδικασίες της πρωτογενούς γεωργικής παραγωγής και ειδικά της ζωικής, που ασχολείται με την </a:t>
            </a:r>
            <a:r>
              <a:rPr lang="el-GR" sz="2000" dirty="0">
                <a:hlinkClick r:id="rId2" tooltip="Εκτροφή"/>
              </a:rPr>
              <a:t>εκτροφή</a:t>
            </a:r>
            <a:r>
              <a:rPr lang="el-GR" sz="2000" dirty="0"/>
              <a:t> και την </a:t>
            </a:r>
            <a:r>
              <a:rPr lang="el-GR" sz="2000" dirty="0">
                <a:hlinkClick r:id="rId3" tooltip="Αναπαραγωγή"/>
              </a:rPr>
              <a:t>αναπαραγωγή</a:t>
            </a:r>
            <a:r>
              <a:rPr lang="el-GR" sz="2000" dirty="0"/>
              <a:t> των </a:t>
            </a:r>
            <a:r>
              <a:rPr lang="el-GR" sz="2000" dirty="0">
                <a:hlinkClick r:id="rId4" tooltip="Όρνιθα"/>
              </a:rPr>
              <a:t>ορνίθων</a:t>
            </a:r>
            <a:r>
              <a:rPr lang="el-GR" sz="2000" dirty="0"/>
              <a:t>, όχι πια για τις ανάγκες της οικογένειας, αλλά για εμπορικούς σκοπούς. Δύο είναι οι στόχοι της, η παραγωγή αβγών και η παραγωγή κρέατος</a:t>
            </a:r>
            <a:r>
              <a:rPr lang="el-GR" sz="2000" dirty="0" smtClean="0"/>
              <a:t>.</a:t>
            </a:r>
            <a:endParaRPr lang="el-GR" sz="2000" dirty="0"/>
          </a:p>
        </p:txBody>
      </p:sp>
      <p:sp>
        <p:nvSpPr>
          <p:cNvPr id="8" name="TextBox 7"/>
          <p:cNvSpPr txBox="1"/>
          <p:nvPr/>
        </p:nvSpPr>
        <p:spPr>
          <a:xfrm>
            <a:off x="429207" y="1026368"/>
            <a:ext cx="11196735" cy="1323439"/>
          </a:xfrm>
          <a:prstGeom prst="rect">
            <a:avLst/>
          </a:prstGeom>
          <a:noFill/>
        </p:spPr>
        <p:txBody>
          <a:bodyPr wrap="square" rtlCol="0">
            <a:spAutoFit/>
          </a:bodyPr>
          <a:lstStyle/>
          <a:p>
            <a:pPr algn="just"/>
            <a:r>
              <a:rPr lang="el-GR" sz="2000" dirty="0"/>
              <a:t>Η </a:t>
            </a:r>
            <a:r>
              <a:rPr lang="el-GR" sz="2000" b="1" dirty="0"/>
              <a:t>ορνιθοτροφία</a:t>
            </a:r>
            <a:r>
              <a:rPr lang="el-GR" sz="2000" dirty="0"/>
              <a:t> είναι μία απ' τις βασικές παραγωγικές διαδικασίες της πρωτογενούς γεωργικής παραγωγής και ειδικά της ζωικής, που ασχολείται με την </a:t>
            </a:r>
            <a:r>
              <a:rPr lang="el-GR" sz="2000" dirty="0">
                <a:hlinkClick r:id="rId2" tooltip="Εκτροφή"/>
              </a:rPr>
              <a:t>εκτροφή</a:t>
            </a:r>
            <a:r>
              <a:rPr lang="el-GR" sz="2000" dirty="0"/>
              <a:t> και την </a:t>
            </a:r>
            <a:r>
              <a:rPr lang="el-GR" sz="2000" dirty="0">
                <a:hlinkClick r:id="rId3" tooltip="Αναπαραγωγή"/>
              </a:rPr>
              <a:t>αναπαραγωγή</a:t>
            </a:r>
            <a:r>
              <a:rPr lang="el-GR" sz="2000" dirty="0"/>
              <a:t> των </a:t>
            </a:r>
            <a:r>
              <a:rPr lang="el-GR" sz="2000" dirty="0">
                <a:hlinkClick r:id="rId4" tooltip="Όρνιθα"/>
              </a:rPr>
              <a:t>ορνίθων</a:t>
            </a:r>
            <a:r>
              <a:rPr lang="el-GR" sz="2000" dirty="0"/>
              <a:t>, όχι πια για τις ανάγκες της οικογένειας, αλλά για εμπορικούς σκοπούς. Δύο είναι οι στόχοι της, η παραγωγή αβγών και η παραγωγή κρέατος</a:t>
            </a:r>
            <a:r>
              <a:rPr lang="el-GR" sz="2000" dirty="0" smtClean="0"/>
              <a:t>.</a:t>
            </a:r>
            <a:endParaRPr lang="el-GR" sz="2000" dirty="0"/>
          </a:p>
        </p:txBody>
      </p:sp>
    </p:spTree>
    <p:extLst>
      <p:ext uri="{BB962C8B-B14F-4D97-AF65-F5344CB8AC3E}">
        <p14:creationId xmlns:p14="http://schemas.microsoft.com/office/powerpoint/2010/main" val="1114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9775" y="152067"/>
            <a:ext cx="10515600" cy="948945"/>
          </a:xfrm>
        </p:spPr>
        <p:txBody>
          <a:bodyPr/>
          <a:lstStyle/>
          <a:p>
            <a:pPr algn="ctr"/>
            <a:r>
              <a:rPr lang="el-GR" b="1" dirty="0"/>
              <a:t>Ο</a:t>
            </a:r>
            <a:r>
              <a:rPr lang="el-GR" b="1" dirty="0" smtClean="0"/>
              <a:t>ρνιθοτροφία</a:t>
            </a:r>
            <a:r>
              <a:rPr lang="el-GR" dirty="0"/>
              <a:t> </a:t>
            </a:r>
          </a:p>
        </p:txBody>
      </p:sp>
      <p:sp>
        <p:nvSpPr>
          <p:cNvPr id="3" name="TextBox 2"/>
          <p:cNvSpPr txBox="1"/>
          <p:nvPr/>
        </p:nvSpPr>
        <p:spPr>
          <a:xfrm>
            <a:off x="429207" y="1026368"/>
            <a:ext cx="11196735" cy="3139321"/>
          </a:xfrm>
          <a:prstGeom prst="rect">
            <a:avLst/>
          </a:prstGeom>
          <a:noFill/>
        </p:spPr>
        <p:txBody>
          <a:bodyPr wrap="square" rtlCol="0">
            <a:spAutoFit/>
          </a:bodyPr>
          <a:lstStyle/>
          <a:p>
            <a:pPr algn="just"/>
            <a:r>
              <a:rPr lang="el-GR" dirty="0"/>
              <a:t>Εκτός απ' την παραγωγή κρέατος, η ορνιθοτροφία εξασφαλίζει και την παραγωγή αβγών. Η παραγωγική διαδικασία εδώ είναι κάπως διαφορετική από εκείνη που ακολουθείται στην παραγωγή κρέατος. Υπάρχουν δύο τρόποι για την παραγωγή αβγών. Ο ένας, ο ελεύθερος, όπου μέσα σε μια αίθουσα υπάρχουν από 250-500 κότες και μερικές δεκάδες φωλιές. Κι εδώ φυσικά καταβάλλεται προσπάθεια </a:t>
            </a:r>
            <a:r>
              <a:rPr lang="el-GR" dirty="0" err="1"/>
              <a:t>εκμηχανισμού</a:t>
            </a:r>
            <a:r>
              <a:rPr lang="el-GR" dirty="0"/>
              <a:t> της παραγωγής. Ο τρόπος όμως αυτός επειδή παρουσιάζει μειονεκτήματα και σήμερα, σιγά - σιγά εγκαταλείπεται. Ο δεύτερος τρόπος βασίζεται στην εκτροφή των ορνίθων μέσα σε κλουβιά. Οι κότες μένουν σ' όλη τους τη ζωή (η οποία και δεν διαρκεί πάρα πολύ) μέσα σε ένα κλουβί με ελάχιστες ή και καθόλου δυνατότητες κίνησης. Ο τρόπος αυτός έχει το πλεονέκτημα ότι οι κότες δεν κινούνται καθόλου σχεδόν (άρα δεν καταναλώνουν ενέργεια) και η όλη ενέργεια πηγαίνει για την παραγωγή των αβγών. Και επειδή, ως ένα σημείο, η παραγωγή των αβγών είναι δεδομένη, γίνεται μεγάλη οικονομία στις </a:t>
            </a:r>
            <a:r>
              <a:rPr lang="el-GR" dirty="0" err="1">
                <a:hlinkClick r:id="rId2" tooltip="Πτηνοτροφή"/>
              </a:rPr>
              <a:t>πτηνοτροφές</a:t>
            </a:r>
            <a:r>
              <a:rPr lang="el-GR" dirty="0"/>
              <a:t>. Ο τρόπος αυτός έχει ένα μειονέκτημα ότι η ζωή της κότας είναι πολύ περιορισμένη. Δύσκολα μια κότα μπορεί να ζήσει με τις συνθήκες αυτές, πάνω από ένα μ' ενάμιση χρόνο</a:t>
            </a:r>
          </a:p>
        </p:txBody>
      </p:sp>
      <p:pic>
        <p:nvPicPr>
          <p:cNvPr id="7" name="Εικόνα 6" descr="http://www.gaiapedia.gr/gaiapedia/images/thumb/1/10/%CE%95%CE%BA%CF%84%CF%81%CE%BF%CF%86%CE%AE_%CE%BF%CF%81%CE%BD%CE%AF%CE%B8%CF%89%CE%BD.jpg/180px-%CE%95%CE%BA%CF%84%CF%81%CE%BF%CF%86%CE%AE_%CE%BF%CF%81%CE%BD%CE%AF%CE%B8%CF%89%CE%BD.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211799" y="4165689"/>
            <a:ext cx="3631550" cy="2552352"/>
          </a:xfrm>
          <a:prstGeom prst="rect">
            <a:avLst/>
          </a:prstGeom>
          <a:noFill/>
          <a:ln>
            <a:noFill/>
          </a:ln>
        </p:spPr>
      </p:pic>
    </p:spTree>
    <p:extLst>
      <p:ext uri="{BB962C8B-B14F-4D97-AF65-F5344CB8AC3E}">
        <p14:creationId xmlns:p14="http://schemas.microsoft.com/office/powerpoint/2010/main" val="176626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9775" y="152067"/>
            <a:ext cx="10515600" cy="948945"/>
          </a:xfrm>
        </p:spPr>
        <p:txBody>
          <a:bodyPr/>
          <a:lstStyle/>
          <a:p>
            <a:pPr algn="ctr"/>
            <a:r>
              <a:rPr lang="el-GR" b="1" dirty="0"/>
              <a:t>Ο</a:t>
            </a:r>
            <a:r>
              <a:rPr lang="el-GR" b="1" dirty="0" smtClean="0"/>
              <a:t>ρνιθοτροφία</a:t>
            </a:r>
            <a:r>
              <a:rPr lang="el-GR" dirty="0"/>
              <a:t> </a:t>
            </a:r>
          </a:p>
        </p:txBody>
      </p:sp>
      <p:sp>
        <p:nvSpPr>
          <p:cNvPr id="5" name="TextBox 4"/>
          <p:cNvSpPr txBox="1"/>
          <p:nvPr/>
        </p:nvSpPr>
        <p:spPr>
          <a:xfrm>
            <a:off x="989045" y="1586204"/>
            <a:ext cx="10226351" cy="1908215"/>
          </a:xfrm>
          <a:prstGeom prst="rect">
            <a:avLst/>
          </a:prstGeom>
          <a:noFill/>
        </p:spPr>
        <p:txBody>
          <a:bodyPr wrap="square" rtlCol="0">
            <a:spAutoFit/>
          </a:bodyPr>
          <a:lstStyle/>
          <a:p>
            <a:pPr algn="just"/>
            <a:r>
              <a:rPr lang="el-GR" sz="2000" dirty="0"/>
              <a:t>Η ορνιθοτροφία που βασίζεται πάνω σε επιστημονικές βάσεις, έχει κάνει πραγματικά τεράστιες προόδους. Αρκεί ν' αναφερθεί ότι τα κοτόπουλα για την </a:t>
            </a:r>
            <a:r>
              <a:rPr lang="el-GR" sz="2000" dirty="0">
                <a:hlinkClick r:id="rId2" tooltip="Πάχυνση"/>
              </a:rPr>
              <a:t>πάχυνση</a:t>
            </a:r>
            <a:r>
              <a:rPr lang="el-GR" sz="2000" dirty="0"/>
              <a:t> συμπληρώνουν το απαιτούμενο για τη σφαγή βάρος σε διάστημα λιγότερο από δύο μήνες. Οι κότες της </a:t>
            </a:r>
            <a:r>
              <a:rPr lang="el-GR" sz="2000" dirty="0" err="1">
                <a:hlinkClick r:id="rId3" tooltip="Αυγοπαραγωγή"/>
              </a:rPr>
              <a:t>αυγοπαραγωγής</a:t>
            </a:r>
            <a:r>
              <a:rPr lang="el-GR" sz="2000" dirty="0"/>
              <a:t> γεννούν μέσα σ' ένα χρόνο πάνω από 260 αβγά, ενώ πριν από μερικά χρόνια γεννούσαν γύρω στα 100-150.</a:t>
            </a:r>
          </a:p>
          <a:p>
            <a:endParaRPr lang="el-GR" dirty="0"/>
          </a:p>
        </p:txBody>
      </p:sp>
      <p:pic>
        <p:nvPicPr>
          <p:cNvPr id="8" name="Εικόνα 7" descr="http://www.gaiapedia.gr/gaiapedia/images/thumb/9/9b/%CE%95%CE%BA%CF%84%CF%81%CE%BF%CF%86%CE%AE_%CE%BF%CF%81%CE%BD%CE%AF%CE%B8%CF%89%CE%BD_II.jpg/180px-%CE%95%CE%BA%CF%84%CF%81%CE%BF%CF%86%CE%AE_%CE%BF%CF%81%CE%BD%CE%AF%CE%B8%CF%89%CE%BD_II.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53542" y="3314700"/>
            <a:ext cx="4497355" cy="3048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051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Θέμα του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TotalTime>
  <Words>622</Words>
  <Application>Microsoft Office PowerPoint</Application>
  <PresentationFormat>Προσαρμογή</PresentationFormat>
  <Paragraphs>58</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ΚΤΗΝΟΤΡΟΦΙΑ ΣΤΗΝ ΚΡΗΤΗ</vt:lpstr>
      <vt:lpstr>ΕΓΚΑΤΑΣΤΑΣΕΙΣ ΚΤΗΝΟΤΡΟΦΙΑΣ</vt:lpstr>
      <vt:lpstr>Βουστάσιο (1)</vt:lpstr>
      <vt:lpstr>Βουστάσιο (2)</vt:lpstr>
      <vt:lpstr>Αιγοπροβατόστασιο </vt:lpstr>
      <vt:lpstr>Χοιροστάσιο</vt:lpstr>
      <vt:lpstr>Ορνιθοτροφία </vt:lpstr>
      <vt:lpstr>Ορνιθοτροφία </vt:lpstr>
      <vt:lpstr>Ορνιθοτροφία </vt:lpstr>
      <vt:lpstr>Συστήματα εκτροφής</vt:lpstr>
      <vt:lpstr>Συστήματα εκτροφής</vt:lpstr>
      <vt:lpstr>Πτηνοτροφικές εγκαταστάσεις</vt:lpstr>
      <vt:lpstr>Διατροφή πτηνών </vt:lpstr>
      <vt:lpstr>Διατροφή πτηνών </vt:lpstr>
      <vt:lpstr>Βιολογική πτηνοτροφία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ΚΤΗΝΟΤΡΟΦΙΑ ΣΤΗΝ ΚΡΗΤΗ</dc:title>
  <dc:creator>Christina</dc:creator>
  <cp:lastModifiedBy>CHRISTINA TRIANTAFYLLOU</cp:lastModifiedBy>
  <cp:revision>28</cp:revision>
  <dcterms:created xsi:type="dcterms:W3CDTF">2016-02-01T10:46:21Z</dcterms:created>
  <dcterms:modified xsi:type="dcterms:W3CDTF">2016-04-19T09:39:27Z</dcterms:modified>
</cp:coreProperties>
</file>